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0"/>
  </p:notesMasterIdLst>
  <p:sldIdLst>
    <p:sldId id="337" r:id="rId2"/>
    <p:sldId id="265" r:id="rId3"/>
    <p:sldId id="258" r:id="rId4"/>
    <p:sldId id="269" r:id="rId5"/>
    <p:sldId id="268" r:id="rId6"/>
    <p:sldId id="267" r:id="rId7"/>
    <p:sldId id="271" r:id="rId8"/>
    <p:sldId id="270" r:id="rId9"/>
    <p:sldId id="266" r:id="rId10"/>
    <p:sldId id="308" r:id="rId11"/>
    <p:sldId id="257" r:id="rId12"/>
    <p:sldId id="272" r:id="rId13"/>
    <p:sldId id="277" r:id="rId14"/>
    <p:sldId id="273" r:id="rId15"/>
    <p:sldId id="274" r:id="rId16"/>
    <p:sldId id="276" r:id="rId17"/>
    <p:sldId id="275" r:id="rId18"/>
    <p:sldId id="278" r:id="rId19"/>
    <p:sldId id="281" r:id="rId20"/>
    <p:sldId id="279" r:id="rId21"/>
    <p:sldId id="280" r:id="rId22"/>
    <p:sldId id="260" r:id="rId23"/>
    <p:sldId id="306" r:id="rId24"/>
    <p:sldId id="259" r:id="rId25"/>
    <p:sldId id="261" r:id="rId26"/>
    <p:sldId id="289" r:id="rId27"/>
    <p:sldId id="300" r:id="rId28"/>
    <p:sldId id="299" r:id="rId29"/>
    <p:sldId id="298" r:id="rId30"/>
    <p:sldId id="297" r:id="rId31"/>
    <p:sldId id="305" r:id="rId32"/>
    <p:sldId id="304" r:id="rId33"/>
    <p:sldId id="302" r:id="rId34"/>
    <p:sldId id="301" r:id="rId35"/>
    <p:sldId id="296" r:id="rId36"/>
    <p:sldId id="295" r:id="rId37"/>
    <p:sldId id="303" r:id="rId38"/>
    <p:sldId id="293" r:id="rId39"/>
    <p:sldId id="294" r:id="rId40"/>
    <p:sldId id="292" r:id="rId41"/>
    <p:sldId id="291" r:id="rId42"/>
    <p:sldId id="290" r:id="rId43"/>
    <p:sldId id="307" r:id="rId44"/>
    <p:sldId id="263" r:id="rId45"/>
    <p:sldId id="310" r:id="rId46"/>
    <p:sldId id="311" r:id="rId47"/>
    <p:sldId id="312" r:id="rId48"/>
    <p:sldId id="313" r:id="rId49"/>
    <p:sldId id="314" r:id="rId50"/>
    <p:sldId id="316" r:id="rId51"/>
    <p:sldId id="317" r:id="rId52"/>
    <p:sldId id="320" r:id="rId53"/>
    <p:sldId id="321" r:id="rId54"/>
    <p:sldId id="322" r:id="rId55"/>
    <p:sldId id="323" r:id="rId56"/>
    <p:sldId id="327" r:id="rId57"/>
    <p:sldId id="324" r:id="rId58"/>
    <p:sldId id="325" r:id="rId59"/>
    <p:sldId id="326" r:id="rId60"/>
    <p:sldId id="328" r:id="rId61"/>
    <p:sldId id="329" r:id="rId62"/>
    <p:sldId id="330" r:id="rId63"/>
    <p:sldId id="335" r:id="rId64"/>
    <p:sldId id="336" r:id="rId65"/>
    <p:sldId id="332" r:id="rId66"/>
    <p:sldId id="333" r:id="rId67"/>
    <p:sldId id="334" r:id="rId68"/>
    <p:sldId id="339"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565"/>
    <a:srgbClr val="F15B2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57" autoAdjust="0"/>
    <p:restoredTop sz="67800" autoAdjust="0"/>
  </p:normalViewPr>
  <p:slideViewPr>
    <p:cSldViewPr>
      <p:cViewPr varScale="1">
        <p:scale>
          <a:sx n="112" d="100"/>
          <a:sy n="112" d="100"/>
        </p:scale>
        <p:origin x="-1140"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117043200" cy="117043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476C01-2369-4DEB-9574-CDB2AE2073C8}" type="datetimeFigureOut">
              <a:rPr lang="en-US" smtClean="0"/>
              <a:pPr/>
              <a:t>3/9/2015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A15DE-A51B-402C-97BF-667A2AA0C8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I’ve been making games professionally for about 9 years.</a:t>
            </a:r>
          </a:p>
          <a:p>
            <a:endParaRPr lang="en-US" baseline="0" dirty="0" smtClean="0"/>
          </a:p>
          <a:p>
            <a:r>
              <a:rPr lang="en-US" baseline="0" dirty="0" smtClean="0"/>
              <a:t>My background in the industry is as a programmer. I started as an intern at Gearbox while attending SMU Guildhall. When I graduated, I moved out to the Bay Area and eventually landed at 2K Marin, where I was an AI programmer on </a:t>
            </a:r>
            <a:r>
              <a:rPr lang="en-US" baseline="0" dirty="0" err="1" smtClean="0"/>
              <a:t>BioShock</a:t>
            </a:r>
            <a:r>
              <a:rPr lang="en-US" baseline="0" dirty="0" smtClean="0"/>
              <a:t> 2 and (for a time) lead AI programmer on The Bureau.</a:t>
            </a:r>
          </a:p>
          <a:p>
            <a:endParaRPr lang="en-US" baseline="0" dirty="0" smtClean="0"/>
          </a:p>
          <a:p>
            <a:r>
              <a:rPr lang="en-US" baseline="0" dirty="0" smtClean="0"/>
              <a:t>About two years ago (in 2013), I left to co-found Minor Key Games with my twin brother Kyle, and I made a game </a:t>
            </a:r>
            <a:r>
              <a:rPr lang="en-US" baseline="0" smtClean="0"/>
              <a:t>called Eldritch.</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Roguelikes</a:t>
            </a:r>
            <a:r>
              <a:rPr lang="en-US" baseline="0" dirty="0" smtClean="0"/>
              <a:t> and other genres depend on generated levels to provide an aspect of perennial discovery.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Project constraints often encourage generation. In the case of Eldritch, the “cost vs. time vs. scope” triangle flattens into a line between time and scope, because I couldn’t spend more to finish the game faster. (That almost never works anyway, but that’s a separate talk.)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My background as a programmer meant I would be much more efficient developing a generation algorithm than building levels by hand.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Level generation (and the </a:t>
            </a:r>
            <a:r>
              <a:rPr lang="en-US" baseline="0" dirty="0" err="1" smtClean="0"/>
              <a:t>replayable</a:t>
            </a:r>
            <a:r>
              <a:rPr lang="en-US" baseline="0" dirty="0" smtClean="0"/>
              <a:t> nature of </a:t>
            </a:r>
            <a:r>
              <a:rPr lang="en-US" baseline="0" dirty="0" err="1" smtClean="0"/>
              <a:t>roguelikes</a:t>
            </a:r>
            <a:r>
              <a:rPr lang="en-US" baseline="0" dirty="0" smtClean="0"/>
              <a:t>) encourages content reuse.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Levels can be generated at runtime or offline. For example, an open world game could generate its terrain and then populate points of interest on it by hand.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Generated levels can also supplement handcrafted content. A 10-hour campaign could be followed by a generated endless mode to extend a game’s lifespan.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Procedural level generation IS design. It’s not strictly the domain of engineering. In order to write a good generation program, we need to understand what makes a good level so we can evaluate the output and tweak the system to give the desired results.</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i="0"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I’m visualizing the maze here in 2D because it shows better on the slides, but the maze in Eldritch is a 4x4x3 volume</a:t>
            </a:r>
            <a:r>
              <a:rPr lang="en-US" baseline="0" dirty="0" smtClean="0"/>
              <a:t> with paths up and down as well as North South East West.</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making Eldritch, I had trouble describing it to friends and family. It wasn’t an especially unique or original game, but a hybrid of genres that could be difficult to envision.</a:t>
            </a:r>
          </a:p>
          <a:p>
            <a:endParaRPr lang="en-US" baseline="0" dirty="0" smtClean="0"/>
          </a:p>
          <a:p>
            <a:r>
              <a:rPr lang="en-US" baseline="0" dirty="0" smtClean="0"/>
              <a:t>I tended to describe it in terms of my inspirations in </a:t>
            </a:r>
            <a:r>
              <a:rPr lang="en-US" baseline="0" dirty="0" err="1" smtClean="0"/>
              <a:t>roguelikes</a:t>
            </a:r>
            <a:r>
              <a:rPr lang="en-US" baseline="0" dirty="0" smtClean="0"/>
              <a:t> and immersive </a:t>
            </a:r>
            <a:r>
              <a:rPr lang="en-US" baseline="0" dirty="0" err="1" smtClean="0"/>
              <a:t>sims</a:t>
            </a:r>
            <a:r>
              <a:rPr lang="en-US" baseline="0" dirty="0" smtClean="0"/>
              <a:t>, but what I was really trying to say was…</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presentation does not show any source code, but for those interested, I have released the code for Eldritch under a permissive license.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process owes a lot to the </a:t>
            </a:r>
            <a:r>
              <a:rPr lang="en-US" baseline="0" dirty="0" err="1" smtClean="0"/>
              <a:t>Spelunky</a:t>
            </a:r>
            <a:r>
              <a:rPr lang="en-US" baseline="0" dirty="0" smtClean="0"/>
              <a:t> level generator and similar </a:t>
            </a:r>
            <a:r>
              <a:rPr lang="en-US" baseline="0" dirty="0" err="1" smtClean="0"/>
              <a:t>maze+module</a:t>
            </a:r>
            <a:r>
              <a:rPr lang="en-US" baseline="0" dirty="0" smtClean="0"/>
              <a:t> algorithms. </a:t>
            </a:r>
            <a:r>
              <a:rPr lang="en-US" baseline="0" dirty="0" err="1" smtClean="0"/>
              <a:t>Spelunky’s</a:t>
            </a:r>
            <a:r>
              <a:rPr lang="en-US" baseline="0" dirty="0" smtClean="0"/>
              <a:t> generator was written by Derek Yu and was thoroughly documented with an interactive implementation by Darius </a:t>
            </a:r>
            <a:r>
              <a:rPr lang="en-US" baseline="0" dirty="0" err="1" smtClean="0"/>
              <a:t>Kazemi</a:t>
            </a:r>
            <a:r>
              <a:rPr lang="en-US" baseline="0" dirty="0" smtClean="0"/>
              <a:t> at the second link.</a:t>
            </a:r>
          </a:p>
        </p:txBody>
      </p:sp>
      <p:sp>
        <p:nvSpPr>
          <p:cNvPr id="4" name="Slide Number Placeholder 3"/>
          <p:cNvSpPr>
            <a:spLocks noGrp="1"/>
          </p:cNvSpPr>
          <p:nvPr>
            <p:ph type="sldNum" sz="quarter" idx="10"/>
          </p:nvPr>
        </p:nvSpPr>
        <p:spPr/>
        <p:txBody>
          <a:bodyPr/>
          <a:lstStyle/>
          <a:p>
            <a:fld id="{B6EA15DE-A51B-402C-97BF-667A2AA0C850}"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i="0" baseline="0" dirty="0" smtClean="0"/>
              <a:t>Describing a level as a maze usually has bad connotations. It implies a confusing structure, with unclear direction to the goal, and a homogeneous environment that makes every corridor look the same as every other corridor.</a:t>
            </a:r>
          </a:p>
          <a:p>
            <a:endParaRPr lang="en-US" i="0" baseline="0" dirty="0" smtClean="0"/>
          </a:p>
          <a:p>
            <a:r>
              <a:rPr lang="en-US" i="0" baseline="0" dirty="0" smtClean="0"/>
              <a:t>For Eldritch, a confusing structure is desired. It contributes to the </a:t>
            </a:r>
            <a:r>
              <a:rPr lang="en-US" i="0" baseline="0" dirty="0" err="1" smtClean="0"/>
              <a:t>Lovecraftian</a:t>
            </a:r>
            <a:r>
              <a:rPr lang="en-US" i="0" baseline="0" dirty="0" smtClean="0"/>
              <a:t> fantasy of getting lost in an inconceivably old and complex city.</a:t>
            </a:r>
          </a:p>
          <a:p>
            <a:endParaRPr lang="en-US" i="0" baseline="0" dirty="0" smtClean="0"/>
          </a:p>
          <a:p>
            <a:r>
              <a:rPr lang="en-US" i="0" baseline="0" dirty="0" smtClean="0"/>
              <a:t>For </a:t>
            </a:r>
            <a:r>
              <a:rPr lang="en-US" i="0" baseline="0" dirty="0" err="1" smtClean="0"/>
              <a:t>roguelikes</a:t>
            </a:r>
            <a:r>
              <a:rPr lang="en-US" i="0" baseline="0" dirty="0" smtClean="0"/>
              <a:t>, unclear direction is part of the central mechanics. There is no explicit </a:t>
            </a:r>
            <a:r>
              <a:rPr lang="en-US" i="0" baseline="0" dirty="0" err="1" smtClean="0"/>
              <a:t>wayfinding</a:t>
            </a:r>
            <a:r>
              <a:rPr lang="en-US" i="0" baseline="0" dirty="0" smtClean="0"/>
              <a:t>; instead, the player is expected to explore and eventually uncover the exit on their own.</a:t>
            </a:r>
          </a:p>
          <a:p>
            <a:endParaRPr lang="en-US" i="0" baseline="0" dirty="0" smtClean="0"/>
          </a:p>
          <a:p>
            <a:r>
              <a:rPr lang="en-US" i="0" baseline="0" dirty="0" smtClean="0"/>
              <a:t>But the homogeneity of mazes was something to be avoided. I wanted the mazelike structure, but I wanted it decorated with memorable visual landmarks to help the player distinguish between parts of the map.</a:t>
            </a:r>
            <a:endParaRPr lang="en-US" i="0"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If you mix first person combat, stealth, and magic</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“Prescribed rooms” are rooms whose configuration are determined by the special features that will occupy them. For example, a store in Eldritch always has one entrance, so it must fit into a dead end cell in the maze.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complicated configurations, there is no guarantee that we can find a matching cell in the maze; and even if we do, there is no guarantee about where in the maze it will be.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instead of searching the maze for these configurations, we seed the maze with prescribed rooms, and then forbid Prim’s algorithm from modifying those cells further.</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procedural</a:t>
            </a:r>
            <a:r>
              <a:rPr lang="en-US" baseline="0" dirty="0" smtClean="0"/>
              <a:t> levels and permanent player death</a:t>
            </a: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Room</a:t>
            </a:r>
            <a:r>
              <a:rPr lang="en-US" baseline="0" dirty="0" smtClean="0"/>
              <a:t> modules are built from </a:t>
            </a:r>
            <a:r>
              <a:rPr lang="en-US" baseline="0" dirty="0" err="1" smtClean="0"/>
              <a:t>voxels</a:t>
            </a:r>
            <a:r>
              <a:rPr lang="en-US" baseline="0" dirty="0" smtClean="0"/>
              <a:t> in a simple in-engine tool. Each module is 12 x 12 x 8 </a:t>
            </a:r>
            <a:r>
              <a:rPr lang="en-US" baseline="0" dirty="0" err="1" smtClean="0"/>
              <a:t>voxels</a:t>
            </a:r>
            <a:r>
              <a:rPr lang="en-US" baseline="0" dirty="0" smtClean="0"/>
              <a:t> (at a 1m resolution).</a:t>
            </a:r>
          </a:p>
          <a:p>
            <a:endParaRPr lang="en-US" baseline="0" dirty="0" smtClean="0"/>
          </a:p>
          <a:p>
            <a:r>
              <a:rPr lang="en-US" baseline="0" dirty="0" smtClean="0"/>
              <a:t>To guarantee that any two adjacent modules are traversable, modules are required to have an opening in at least a safe region (shown here in yellow).</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When I put openings outside the safe region, interesting results emerged.</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This space typically appears as a balcony overlooking the adjacent room.</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But sometimes, it collides with adjacent features. Here, it looks like it was part of a neighboring feature that is crumbling away.</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The low resolution of the </a:t>
            </a:r>
            <a:r>
              <a:rPr lang="en-US" baseline="0" dirty="0" err="1" smtClean="0"/>
              <a:t>voxel</a:t>
            </a:r>
            <a:r>
              <a:rPr lang="en-US" baseline="0" dirty="0" smtClean="0"/>
              <a:t> grid means that features tend to join in desirable ways. Here, the upper level of the adjacent module appears to continue seamlessly into that space.</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Sometimes, the adjacent module has this region walled off. In this case, the player may open the door and find themselves facing a blank wall.</a:t>
            </a:r>
          </a:p>
          <a:p>
            <a:endParaRPr lang="en-US" baseline="0" dirty="0" smtClean="0"/>
          </a:p>
          <a:p>
            <a:r>
              <a:rPr lang="en-US" baseline="0" dirty="0" smtClean="0"/>
              <a:t>So I put a guaranteed item </a:t>
            </a:r>
            <a:r>
              <a:rPr lang="en-US" baseline="0" dirty="0" err="1" smtClean="0"/>
              <a:t>spawner</a:t>
            </a:r>
            <a:r>
              <a:rPr lang="en-US" baseline="0" dirty="0" smtClean="0"/>
              <a:t> on the ground here. Now when the player finds this structure, it appears to have been intentionally designed as a loot closet.</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Modules may be rotated about the vertical axis to fit into the maze. So a module with exits to the North South and East could be spun into any of the positions on the top row.</a:t>
            </a:r>
          </a:p>
          <a:p>
            <a:endParaRPr lang="en-US" baseline="0" dirty="0" smtClean="0"/>
          </a:p>
          <a:p>
            <a:r>
              <a:rPr lang="en-US" baseline="0" dirty="0" smtClean="0"/>
              <a:t>Modules can also be mirrored about the horizontal axes. This produces redundant configurations (note that each configuration on the bottom row also exists on the top), so it isn’t strictly necessary. But mirrored modules are visibly different from </a:t>
            </a:r>
            <a:r>
              <a:rPr lang="en-US" baseline="0" dirty="0" err="1" smtClean="0"/>
              <a:t>unmirrored</a:t>
            </a:r>
            <a:r>
              <a:rPr lang="en-US" baseline="0" dirty="0" smtClean="0"/>
              <a:t> ones, so doing this stretches our modules a bit further.</a:t>
            </a:r>
          </a:p>
          <a:p>
            <a:endParaRPr lang="en-US" baseline="0" dirty="0" smtClean="0"/>
          </a:p>
          <a:p>
            <a:r>
              <a:rPr lang="en-US" baseline="0" dirty="0" smtClean="0"/>
              <a:t>Mirroring also adds a small constraint; I couldn’t, for example, spell a word out on </a:t>
            </a:r>
            <a:r>
              <a:rPr lang="en-US" baseline="0" dirty="0" err="1" smtClean="0"/>
              <a:t>voxels</a:t>
            </a:r>
            <a:r>
              <a:rPr lang="en-US" baseline="0" dirty="0" smtClean="0"/>
              <a:t> because the word would read backward when the module was mirrored.</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And dress it up in </a:t>
            </a:r>
            <a:r>
              <a:rPr lang="en-US" dirty="0" err="1" smtClean="0"/>
              <a:t>Lovecraftian</a:t>
            </a:r>
            <a:r>
              <a:rPr lang="en-US" dirty="0" smtClean="0"/>
              <a:t> fiction</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baseline="0" dirty="0" smtClean="0"/>
              <a:t>Using these transforms reduces the set of 64 configurations to 24. (This is left as an exercise for the reader.)</a:t>
            </a:r>
          </a:p>
          <a:p>
            <a:endParaRPr lang="en-US" baseline="0" dirty="0" smtClean="0"/>
          </a:p>
          <a:p>
            <a:r>
              <a:rPr lang="en-US" baseline="0" dirty="0" smtClean="0"/>
              <a:t>To avoid homogeneity, I wanted multiple variations on each configuration; for example, multiple T-junction modules so that every T-junction doesn’t look alike.</a:t>
            </a:r>
          </a:p>
          <a:p>
            <a:endParaRPr lang="en-US" baseline="0" dirty="0" smtClean="0"/>
          </a:p>
          <a:p>
            <a:r>
              <a:rPr lang="en-US" baseline="0" dirty="0" smtClean="0"/>
              <a:t>I wrote a tool that ran through 10000 iterations of the generator and dumped a spreadsheet of the frequency of each configuration. This provided a comparative metric of modules. For example, L-junctions might appear 3x as often as T-junctions.</a:t>
            </a:r>
          </a:p>
          <a:p>
            <a:endParaRPr lang="en-US" baseline="0" dirty="0" smtClean="0"/>
          </a:p>
          <a:p>
            <a:r>
              <a:rPr lang="en-US" baseline="0" dirty="0" smtClean="0"/>
              <a:t>There was no absolute metric for how many to build. I chose that if a configuration appeared N times in a map (on average), then I would build N modules to fit that configuration. For configurations which appear fewer than once per map (on average), such as the very rare room with exits to the North South East West Up and Down, I still needed one module.</a:t>
            </a:r>
          </a:p>
          <a:p>
            <a:endParaRPr lang="en-US" baseline="0" dirty="0" smtClean="0"/>
          </a:p>
          <a:p>
            <a:r>
              <a:rPr lang="en-US" baseline="0" dirty="0" smtClean="0"/>
              <a:t>Between the core modules and “feature” modules (shops, vaults, shrines, etc.), each world had about 60 modules, and the base game shipped with around 250 modules.</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Each world had a few visual themes in its modules. The first world is</a:t>
            </a:r>
            <a:r>
              <a:rPr lang="en-US" baseline="0" dirty="0" smtClean="0"/>
              <a:t> </a:t>
            </a:r>
            <a:r>
              <a:rPr lang="en-US" dirty="0" smtClean="0"/>
              <a:t>loosely based on The Shadow Over </a:t>
            </a:r>
            <a:r>
              <a:rPr lang="en-US" dirty="0" err="1" smtClean="0"/>
              <a:t>Innsmouth</a:t>
            </a:r>
            <a:r>
              <a:rPr lang="en-US" dirty="0" smtClean="0"/>
              <a:t>, and is meant to represent an</a:t>
            </a:r>
            <a:r>
              <a:rPr lang="en-US" baseline="0" dirty="0" smtClean="0"/>
              <a:t> ancient sunken city beneath a New England town. I illustrated this with red brick warehouse modules, purple cavern modules, and white stone ruin modules.</a:t>
            </a:r>
          </a:p>
          <a:p>
            <a:endParaRPr lang="en-US" baseline="0" dirty="0" smtClean="0"/>
          </a:p>
          <a:p>
            <a:r>
              <a:rPr lang="en-US" baseline="0" dirty="0" smtClean="0"/>
              <a:t>But throwing these all into the mix together produced visually incoherent levels. In the image on the left, we have warehouses and caverns and ruins all visible from a single vantage point. It’s a mess.</a:t>
            </a:r>
          </a:p>
          <a:p>
            <a:endParaRPr lang="en-US" baseline="0" dirty="0" smtClean="0"/>
          </a:p>
          <a:p>
            <a:r>
              <a:rPr lang="en-US" baseline="0" dirty="0" smtClean="0"/>
              <a:t>I didn’t want to build a complete module set for each of these themes (warehouse, caverns, ruins), because that would approximately triple the module count.</a:t>
            </a:r>
          </a:p>
          <a:p>
            <a:endParaRPr lang="en-US" baseline="0" dirty="0" smtClean="0"/>
          </a:p>
          <a:p>
            <a:r>
              <a:rPr lang="en-US" baseline="0" dirty="0" smtClean="0"/>
              <a:t>Instead, I explicitly declared the theme of each module, and made the generator elect a primary theme for each level. It then prefers to use modules from that theme when they are available; but it can fall back to using out-of-theme modules when needed.</a:t>
            </a:r>
          </a:p>
          <a:p>
            <a:endParaRPr lang="en-US" baseline="0" dirty="0" smtClean="0"/>
          </a:p>
          <a:p>
            <a:r>
              <a:rPr lang="en-US" baseline="0" dirty="0" smtClean="0"/>
              <a:t>This produces visually coherent images like the one on the right, while still requiring only partial module sets for each theme. And when the occasional warehouse or cavern shows up in a ruins map, it provides a </a:t>
            </a:r>
            <a:r>
              <a:rPr lang="en-US" baseline="0" dirty="0" err="1" smtClean="0"/>
              <a:t>landmarking</a:t>
            </a:r>
            <a:r>
              <a:rPr lang="en-US" baseline="0" dirty="0" smtClean="0"/>
              <a:t> contrast instead of being so much visual noise.</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Feature modules are</a:t>
            </a:r>
            <a:r>
              <a:rPr lang="en-US" baseline="0" dirty="0" smtClean="0"/>
              <a:t> the modules which go into prescribed rooms in the maze. (In fact, in the game’s data, they are defined in the same place.)</a:t>
            </a:r>
          </a:p>
          <a:p>
            <a:endParaRPr lang="en-US" baseline="0" dirty="0" smtClean="0"/>
          </a:p>
          <a:p>
            <a:r>
              <a:rPr lang="en-US" baseline="0" dirty="0" smtClean="0"/>
              <a:t>This way, the generator won’t put any random dead-end module into a cell that was marked for a shop; and likewise, the feature modules are kept out of the mix so a shop can’t be put into any random dead-end cell.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to systemic rooms like shops, I built a handful of “hero rooms” for each world: uniquely challenging rooms like the heavily guarded throne room in the left image. These had a somewhat rare chance of appearing, and were intended to create a memorable experience when discovered.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also composed large features out of multiple modules to create unique locations. The ziggurat in the right image appears at the end of the first world. It fills 8 modules (in a 2x2x2 arrangement) and is therefore larger than any other singular feature in the level could possibly be.</a:t>
            </a:r>
          </a:p>
        </p:txBody>
      </p:sp>
      <p:sp>
        <p:nvSpPr>
          <p:cNvPr id="4" name="Slide Number Placeholder 3"/>
          <p:cNvSpPr>
            <a:spLocks noGrp="1"/>
          </p:cNvSpPr>
          <p:nvPr>
            <p:ph type="sldNum" sz="quarter" idx="10"/>
          </p:nvPr>
        </p:nvSpPr>
        <p:spPr/>
        <p:txBody>
          <a:bodyPr/>
          <a:lstStyle/>
          <a:p>
            <a:fld id="{B6EA15DE-A51B-402C-97BF-667A2AA0C850}"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In addition to the common goals for entities</a:t>
            </a:r>
            <a:r>
              <a:rPr lang="en-US" baseline="0" dirty="0" smtClean="0"/>
              <a:t> in a level (to challenge the player and provide incentive to explore), Eldritch had goals related to its procedural nature. Entities needed to appear in logical places, and I needed a way to control group populations so that I could ramp up the number of enemies over the course of the game.</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Developing placement algorithms for every kind of entity would have been unnecessarily difficult. Instead, it made sense to place entities by hand in each module.</a:t>
            </a:r>
          </a:p>
          <a:p>
            <a:endParaRPr lang="en-US" baseline="0" dirty="0" smtClean="0"/>
          </a:p>
          <a:p>
            <a:r>
              <a:rPr lang="en-US" baseline="0" dirty="0" smtClean="0"/>
              <a:t>But I wanted a random element, so that the player couldn’t easily predict that Room X always has Enemy Y and Loot Z.</a:t>
            </a:r>
          </a:p>
          <a:p>
            <a:endParaRPr lang="en-US" baseline="0" dirty="0" smtClean="0"/>
          </a:p>
          <a:p>
            <a:r>
              <a:rPr lang="en-US" baseline="0" dirty="0" smtClean="0"/>
              <a:t>So instead of placing entities directly, I placed entity *</a:t>
            </a:r>
            <a:r>
              <a:rPr lang="en-US" baseline="0" dirty="0" err="1" smtClean="0"/>
              <a:t>spawners</a:t>
            </a:r>
            <a:r>
              <a:rPr lang="en-US" baseline="0" dirty="0" smtClean="0"/>
              <a:t>* in the modules. During level generation, some rules determine what things are actually spawned at those locations.</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The most basic </a:t>
            </a:r>
            <a:r>
              <a:rPr lang="en-US" dirty="0" err="1" smtClean="0"/>
              <a:t>spawner</a:t>
            </a:r>
            <a:r>
              <a:rPr lang="en-US" dirty="0" smtClean="0"/>
              <a:t> is one which spawns</a:t>
            </a:r>
            <a:r>
              <a:rPr lang="en-US" baseline="0" dirty="0" smtClean="0"/>
              <a:t> a certain entity 100% of the time. For example, the player </a:t>
            </a:r>
            <a:r>
              <a:rPr lang="en-US" baseline="0" dirty="0" err="1" smtClean="0"/>
              <a:t>spawner</a:t>
            </a:r>
            <a:r>
              <a:rPr lang="en-US" baseline="0" dirty="0" smtClean="0"/>
              <a:t>: we always need a player.</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I could give </a:t>
            </a:r>
            <a:r>
              <a:rPr lang="en-US" dirty="0" err="1" smtClean="0"/>
              <a:t>spawners</a:t>
            </a:r>
            <a:r>
              <a:rPr lang="en-US" dirty="0" smtClean="0"/>
              <a:t> a random chance to spawn</a:t>
            </a:r>
            <a:r>
              <a:rPr lang="en-US" baseline="0" dirty="0" smtClean="0"/>
              <a:t> their entity. For example, traps usually had a 1:2 or 1:3 chance to spawn. This way, I could cover a room with trap </a:t>
            </a:r>
            <a:r>
              <a:rPr lang="en-US" baseline="0" dirty="0" err="1" smtClean="0"/>
              <a:t>spawners</a:t>
            </a:r>
            <a:r>
              <a:rPr lang="en-US" baseline="0" dirty="0" smtClean="0"/>
              <a:t> but get random sparser arrangements when the level was generated.</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I could also change what entity was spawned,</a:t>
            </a:r>
            <a:r>
              <a:rPr lang="en-US" baseline="0" dirty="0" smtClean="0"/>
              <a:t> using a weighted list. In this example, the coins which a player finds in a bank vault have a 75% chance of spawning at all, and a 3:2 chance to be a big pile of coins instead of a single coin.</a:t>
            </a:r>
          </a:p>
          <a:p>
            <a:endParaRPr lang="en-US" baseline="0" dirty="0" smtClean="0"/>
          </a:p>
          <a:p>
            <a:r>
              <a:rPr lang="en-US" baseline="0" dirty="0" smtClean="0"/>
              <a:t>I also used weighted randomness for enemies. I would place generic enemy AI </a:t>
            </a:r>
            <a:r>
              <a:rPr lang="en-US" baseline="0" dirty="0" err="1" smtClean="0"/>
              <a:t>spawners</a:t>
            </a:r>
            <a:r>
              <a:rPr lang="en-US" baseline="0" dirty="0" smtClean="0"/>
              <a:t>, and then write a weighted table of enemies to get a balanced distribution of grunts and tougher enemies.</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And make it on a shoestring</a:t>
            </a:r>
            <a:r>
              <a:rPr lang="en-US" baseline="0" dirty="0" smtClean="0"/>
              <a:t> budget</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To control populations of certain groups of entities, I introduced a concept called</a:t>
            </a:r>
            <a:r>
              <a:rPr lang="en-US" baseline="0" dirty="0" smtClean="0"/>
              <a:t> “resolve groups”. The generator builds a set of all the </a:t>
            </a:r>
            <a:r>
              <a:rPr lang="en-US" baseline="0" dirty="0" err="1" smtClean="0"/>
              <a:t>spawners</a:t>
            </a:r>
            <a:r>
              <a:rPr lang="en-US" baseline="0" dirty="0" smtClean="0"/>
              <a:t> belonging to a group, then culls them and resolves it into a subset of </a:t>
            </a:r>
            <a:r>
              <a:rPr lang="en-US" baseline="0" dirty="0" err="1" smtClean="0"/>
              <a:t>spawners</a:t>
            </a:r>
            <a:r>
              <a:rPr lang="en-US" baseline="0" dirty="0" smtClean="0"/>
              <a:t> to actually use.</a:t>
            </a:r>
          </a:p>
          <a:p>
            <a:endParaRPr lang="en-US" baseline="0" dirty="0" smtClean="0"/>
          </a:p>
          <a:p>
            <a:r>
              <a:rPr lang="en-US" baseline="0" dirty="0" smtClean="0"/>
              <a:t>Resolve groups were used to control enemy population. Every enemy AI </a:t>
            </a:r>
            <a:r>
              <a:rPr lang="en-US" baseline="0" dirty="0" err="1" smtClean="0"/>
              <a:t>spawner</a:t>
            </a:r>
            <a:r>
              <a:rPr lang="en-US" baseline="0" dirty="0" smtClean="0"/>
              <a:t> was tagged as part of the “AI” group and gathered into a large set. </a:t>
            </a:r>
            <a:r>
              <a:rPr lang="en-US" baseline="0" dirty="0" err="1" smtClean="0"/>
              <a:t>Spawners</a:t>
            </a:r>
            <a:r>
              <a:rPr lang="en-US" baseline="0" dirty="0" smtClean="0"/>
              <a:t> too close to the player spawn were removed from the set to avoid the case where the player starts a level face-to-face with an enemy. Then a number of the remaining </a:t>
            </a:r>
            <a:r>
              <a:rPr lang="en-US" baseline="0" dirty="0" err="1" smtClean="0"/>
              <a:t>spawners</a:t>
            </a:r>
            <a:r>
              <a:rPr lang="en-US" baseline="0" dirty="0" smtClean="0"/>
              <a:t> were chosen at random to spawn their entities.</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baseline="0" dirty="0" smtClean="0"/>
              <a:t>At first, I distributed entities somewhat evenly across all modules. During </a:t>
            </a:r>
            <a:r>
              <a:rPr lang="en-US" baseline="0" dirty="0" err="1" smtClean="0"/>
              <a:t>playtesting</a:t>
            </a:r>
            <a:r>
              <a:rPr lang="en-US" baseline="0" dirty="0" smtClean="0"/>
              <a:t>, I realized that I could use entities more effectively to sculpt the pacing of a level.</a:t>
            </a:r>
          </a:p>
          <a:p>
            <a:endParaRPr lang="en-US" baseline="0" dirty="0" smtClean="0"/>
          </a:p>
          <a:p>
            <a:r>
              <a:rPr lang="en-US" baseline="0" dirty="0" smtClean="0"/>
              <a:t>Players are great at identifying patterns, and will quickly recognize a dead end module. If the player has sufficient health and ammo, they will ignore a dead end and proceed through the level. By pushing loot into dead ends instead of scattering it randomly throughout the maze, I encouraged players to explore that space which would otherwise have been wasted.</a:t>
            </a:r>
          </a:p>
          <a:p>
            <a:endParaRPr lang="en-US" baseline="0" dirty="0" smtClean="0"/>
          </a:p>
          <a:p>
            <a:r>
              <a:rPr lang="en-US" baseline="0" dirty="0" smtClean="0"/>
              <a:t>I started putting traps into hallways (or more generally, any room with 2 exits). These modules exist only to be traversed; traps make that traversal more interesting. (I also used certain kinds of traps to guard loot in dead ends.)</a:t>
            </a:r>
          </a:p>
          <a:p>
            <a:endParaRPr lang="en-US" baseline="0" dirty="0" smtClean="0"/>
          </a:p>
          <a:p>
            <a:r>
              <a:rPr lang="en-US" baseline="0" dirty="0" smtClean="0"/>
              <a:t>Enemies in Eldritch wander randomly, so I was less strict about their placement. But the ideal place for them was in junctions (modules with 3 or more exits), open spaces where the player might find more interesting ways to fight or circumvent the enemy entirely.</a:t>
            </a:r>
          </a:p>
          <a:p>
            <a:endParaRPr lang="en-US" baseline="0" dirty="0" smtClean="0"/>
          </a:p>
          <a:p>
            <a:r>
              <a:rPr lang="en-US" baseline="0" dirty="0" smtClean="0"/>
              <a:t>If I’d been a more experienced designer who already knew how to use level features to shape the player’s experience, I probably would have been thinking about this sort of thing sooner. And I think this is where procedural levels have a ton of potential to grow and improve.</a:t>
            </a:r>
          </a:p>
          <a:p>
            <a:endParaRPr lang="en-US" baseline="0" dirty="0" smtClean="0"/>
          </a:p>
          <a:p>
            <a:r>
              <a:rPr lang="en-US" baseline="0" dirty="0" smtClean="0"/>
              <a:t>“Procedural level generation IS design.”</a:t>
            </a:r>
          </a:p>
        </p:txBody>
      </p:sp>
      <p:sp>
        <p:nvSpPr>
          <p:cNvPr id="4" name="Slide Number Placeholder 3"/>
          <p:cNvSpPr>
            <a:spLocks noGrp="1"/>
          </p:cNvSpPr>
          <p:nvPr>
            <p:ph type="sldNum" sz="quarter" idx="10"/>
          </p:nvPr>
        </p:nvSpPr>
        <p:spPr/>
        <p:txBody>
          <a:bodyPr/>
          <a:lstStyle/>
          <a:p>
            <a:fld id="{B6EA15DE-A51B-402C-97BF-667A2AA0C850}" type="slidenum">
              <a:rPr lang="en-US" smtClean="0"/>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slides I cut from the presentation due to time and format.</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AI </a:t>
            </a:r>
            <a:r>
              <a:rPr lang="en-US" dirty="0" err="1" smtClean="0"/>
              <a:t>pathfinding</a:t>
            </a:r>
            <a:r>
              <a:rPr lang="en-US" dirty="0" smtClean="0"/>
              <a:t> is done on the </a:t>
            </a:r>
            <a:r>
              <a:rPr lang="en-US" dirty="0" err="1" smtClean="0"/>
              <a:t>voxel</a:t>
            </a:r>
            <a:r>
              <a:rPr lang="en-US" dirty="0" smtClean="0"/>
              <a:t> grid.</a:t>
            </a:r>
            <a:r>
              <a:rPr lang="en-US" baseline="0" dirty="0" smtClean="0"/>
              <a:t> This vastly simplified the problem, as there wasn’t any offline path network to generate and no need to stitch path networks of modules together.</a:t>
            </a:r>
          </a:p>
          <a:p>
            <a:endParaRPr lang="en-US" baseline="0" dirty="0" smtClean="0"/>
          </a:p>
          <a:p>
            <a:r>
              <a:rPr lang="en-US" baseline="0" dirty="0" smtClean="0"/>
              <a:t>It also supported </a:t>
            </a:r>
            <a:r>
              <a:rPr lang="en-US" baseline="0" dirty="0" err="1" smtClean="0"/>
              <a:t>pathfinding</a:t>
            </a:r>
            <a:r>
              <a:rPr lang="en-US" baseline="0" dirty="0" smtClean="0"/>
              <a:t> for flying enemies, as it is a fully volumetric structure (compared to conventional ground-based networks).</a:t>
            </a:r>
            <a:endParaRPr lang="en-US" dirty="0" smtClean="0"/>
          </a:p>
          <a:p>
            <a:endParaRPr lang="en-US" dirty="0" smtClean="0"/>
          </a:p>
          <a:p>
            <a:r>
              <a:rPr lang="en-US" dirty="0" err="1" smtClean="0"/>
              <a:t>Collidable</a:t>
            </a:r>
            <a:r>
              <a:rPr lang="en-US" dirty="0" smtClean="0"/>
              <a:t> entities are </a:t>
            </a:r>
            <a:r>
              <a:rPr lang="en-US" dirty="0" err="1" smtClean="0"/>
              <a:t>rasterized</a:t>
            </a:r>
            <a:r>
              <a:rPr lang="en-US" baseline="0" dirty="0" smtClean="0"/>
              <a:t> into the grid, with a </a:t>
            </a:r>
            <a:r>
              <a:rPr lang="en-US" baseline="0" dirty="0" err="1" smtClean="0"/>
              <a:t>refcount</a:t>
            </a:r>
            <a:r>
              <a:rPr lang="en-US" baseline="0" dirty="0" smtClean="0"/>
              <a:t> so they can be cleared when all destructible entities in the space have been destroyed.</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This slide is pretty self explanatory. Basically, I did no occlusion culling for rendering, and no culling of any kind for the </a:t>
            </a:r>
            <a:r>
              <a:rPr lang="en-US" dirty="0" err="1" smtClean="0"/>
              <a:t>sim</a:t>
            </a:r>
            <a:r>
              <a:rPr lang="en-US" dirty="0" smtClean="0"/>
              <a:t>.</a:t>
            </a:r>
            <a:r>
              <a:rPr lang="en-US" baseline="0" dirty="0" smtClean="0"/>
              <a:t> It’s lazy, and Eldritch tended to perform poorly on older machines because of this.</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The generator costs virtually nothing to run.</a:t>
            </a:r>
            <a:r>
              <a:rPr lang="en-US" baseline="0" dirty="0" smtClean="0"/>
              <a:t> The only parts of generating a level that take any significant time are building the </a:t>
            </a:r>
            <a:r>
              <a:rPr lang="en-US" baseline="0" dirty="0" err="1" smtClean="0"/>
              <a:t>voxel</a:t>
            </a:r>
            <a:r>
              <a:rPr lang="en-US" baseline="0" dirty="0" smtClean="0"/>
              <a:t> hull and constructing entities (both of which happen whether generating a new level or loading into an old one).</a:t>
            </a:r>
            <a:endParaRPr lang="en-US" dirty="0"/>
          </a:p>
        </p:txBody>
      </p:sp>
      <p:sp>
        <p:nvSpPr>
          <p:cNvPr id="4" name="Slide Number Placeholder 3"/>
          <p:cNvSpPr>
            <a:spLocks noGrp="1"/>
          </p:cNvSpPr>
          <p:nvPr>
            <p:ph type="sldNum" sz="quarter" idx="10"/>
          </p:nvPr>
        </p:nvSpPr>
        <p:spPr/>
        <p:txBody>
          <a:bodyPr/>
          <a:lstStyle/>
          <a:p>
            <a:fld id="{B6EA15DE-A51B-402C-97BF-667A2AA0C850}" type="slidenum">
              <a:rPr lang="en-US" smtClean="0"/>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Uniquely enumerating the module transforms was necessary in order to iterate through them and test each possible way a module could fit into the maze.</a:t>
            </a:r>
          </a:p>
          <a:p>
            <a:endParaRPr lang="en-US" baseline="0" dirty="0" smtClean="0"/>
          </a:p>
          <a:p>
            <a:r>
              <a:rPr lang="en-US" baseline="0" dirty="0" smtClean="0"/>
              <a:t>Each of the eight configurations can be generated from the ordered application of three atomic transforms, chosen to prevent redundant results. For Eldritch, I chose mirror X, mirror Y, and rotate by 90 degrees (counter-clockwise), but there are other transforms which also work for this problem.</a:t>
            </a:r>
          </a:p>
          <a:p>
            <a:endParaRPr lang="en-US" baseline="0" dirty="0" smtClean="0"/>
          </a:p>
          <a:p>
            <a:r>
              <a:rPr lang="en-US" baseline="0" dirty="0" smtClean="0"/>
              <a:t>Then the binary form of the enumeration for a transformed module actually describes the steps to achieve that transformation. For example, “101b” means to do the first and third steps (mirror X and rotate  90) and skip the second step </a:t>
            </a:r>
            <a:r>
              <a:rPr lang="en-US" baseline="0" smtClean="0"/>
              <a:t>(mirror Y).</a:t>
            </a:r>
            <a:endParaRPr lang="en-US" baseline="0"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68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You get something that looks like Eldritch.</a:t>
            </a: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Minor Key Games is a two-person company, but we make individual projects. So I made Eldritch mostly by myself, in a span of slightly less than 8</a:t>
            </a:r>
            <a:r>
              <a:rPr lang="en-US" baseline="0" dirty="0" smtClean="0"/>
              <a:t> months.</a:t>
            </a:r>
          </a:p>
          <a:p>
            <a:endParaRPr lang="en-US" baseline="0" dirty="0" smtClean="0"/>
          </a:p>
          <a:p>
            <a:r>
              <a:rPr lang="en-US" baseline="0" dirty="0" smtClean="0"/>
              <a:t>I don’t track my hours, but a back of the envelope calculation says it took about 1500 hours to make Eldritch.</a:t>
            </a:r>
          </a:p>
          <a:p>
            <a:endParaRPr lang="en-US" baseline="0" dirty="0" smtClean="0"/>
          </a:p>
          <a:p>
            <a:r>
              <a:rPr lang="en-US" baseline="0" dirty="0" smtClean="0"/>
              <a:t>For comparison, a conservative big-budget game—say, 100 people working for 2 years without crunching—would be 400,000 hours. So Eldritch took a fraction of a percent of the work of a big-budget game, by this measure. I don’t say this to brag (because Eldritch definitely shows its hasty construction in the simple art and rough edges), but to explain the constraints I was working within.</a:t>
            </a:r>
          </a:p>
          <a:p>
            <a:endParaRPr lang="en-US" baseline="0" dirty="0" smtClean="0"/>
          </a:p>
          <a:p>
            <a:r>
              <a:rPr lang="en-US" baseline="0" dirty="0" smtClean="0"/>
              <a:t>Despite its speedy development, Eldritch was fairly well received. It made a tenfold return on investment (and is still selling). That’s not because it sold millions, but because development was so lean that it was fairly easy to recoup its cost.</a:t>
            </a:r>
          </a:p>
        </p:txBody>
      </p:sp>
      <p:sp>
        <p:nvSpPr>
          <p:cNvPr id="4" name="Slide Number Placeholder 3"/>
          <p:cNvSpPr>
            <a:spLocks noGrp="1"/>
          </p:cNvSpPr>
          <p:nvPr>
            <p:ph type="sldNum" sz="quarter" idx="10"/>
          </p:nvPr>
        </p:nvSpPr>
        <p:spPr/>
        <p:txBody>
          <a:bodyPr/>
          <a:lstStyle/>
          <a:p>
            <a:fld id="{B6EA15DE-A51B-402C-97BF-667A2AA0C85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6EA15DE-A51B-402C-97BF-667A2AA0C85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17500"/>
            <a:ext cx="9144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idx="4294967295"/>
          </p:nvPr>
        </p:nvSpPr>
        <p:spPr bwMode="auto">
          <a:xfrm>
            <a:off x="533400" y="1276350"/>
            <a:ext cx="8001000" cy="2743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28446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533400" y="666750"/>
            <a:ext cx="8077200" cy="781050"/>
          </a:xfrm>
          <a:prstGeom prst="rect">
            <a:avLst/>
          </a:prstGeom>
        </p:spPr>
        <p:txBody>
          <a:bodyPr/>
          <a:lstStyle/>
          <a:p>
            <a:r>
              <a:rPr lang="en-US" smtClean="0"/>
              <a:t>Click to edit Master title style</a:t>
            </a:r>
            <a:endParaRPr lang="en-US" dirty="0"/>
          </a:p>
        </p:txBody>
      </p:sp>
      <p:sp>
        <p:nvSpPr>
          <p:cNvPr id="9" name="Content Placeholder 2"/>
          <p:cNvSpPr>
            <a:spLocks noGrp="1"/>
          </p:cNvSpPr>
          <p:nvPr>
            <p:ph sz="quarter" idx="10"/>
          </p:nvPr>
        </p:nvSpPr>
        <p:spPr>
          <a:xfrm>
            <a:off x="533400" y="1504950"/>
            <a:ext cx="8077200" cy="2743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60752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bwMode="auto">
          <a:xfrm>
            <a:off x="1028700" y="1085850"/>
            <a:ext cx="8115300" cy="914400"/>
          </a:xfrm>
          <a:prstGeom prst="rect">
            <a:avLst/>
          </a:prstGeom>
          <a:solidFill>
            <a:srgbClr val="49556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a:xfrm>
            <a:off x="1143000" y="1200150"/>
            <a:ext cx="7543800" cy="6858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3" name="Rectangle 2"/>
          <p:cNvSpPr/>
          <p:nvPr userDrawn="1"/>
        </p:nvSpPr>
        <p:spPr bwMode="auto">
          <a:xfrm>
            <a:off x="0" y="1085850"/>
            <a:ext cx="914400" cy="914400"/>
          </a:xfrm>
          <a:prstGeom prst="rect">
            <a:avLst/>
          </a:prstGeom>
          <a:solidFill>
            <a:srgbClr val="F15B2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57150"/>
            <a:ext cx="9144000"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81" r:id="rId1"/>
    <p:sldLayoutId id="2147483782" r:id="rId2"/>
    <p:sldLayoutId id="2147483785" r:id="rId3"/>
  </p:sldLayoutIdLst>
  <p:txStyles>
    <p:titleStyle>
      <a:lvl1pPr algn="l" rtl="0" eaLnBrk="1" fontAlgn="base" hangingPunct="1">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1" fontAlgn="base" hangingPunct="1">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2pPr>
      <a:lvl3pPr algn="l" rtl="0" eaLnBrk="1" fontAlgn="base" hangingPunct="1">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3pPr>
      <a:lvl4pPr algn="l" rtl="0" eaLnBrk="1" fontAlgn="base" hangingPunct="1">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4pPr>
      <a:lvl5pPr algn="l" rtl="0" eaLnBrk="1" fontAlgn="base" hangingPunct="1">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5pPr>
      <a:lvl6pPr marL="457200" algn="l" rtl="0" eaLnBrk="1" fontAlgn="base" hangingPunct="1">
        <a:spcBef>
          <a:spcPct val="0"/>
        </a:spcBef>
        <a:spcAft>
          <a:spcPct val="0"/>
        </a:spcAft>
        <a:defRPr sz="4000">
          <a:solidFill>
            <a:srgbClr val="000000"/>
          </a:solidFill>
          <a:latin typeface="Verdana" pitchFamily="45" charset="0"/>
        </a:defRPr>
      </a:lvl6pPr>
      <a:lvl7pPr marL="914400" algn="l" rtl="0" eaLnBrk="1" fontAlgn="base" hangingPunct="1">
        <a:spcBef>
          <a:spcPct val="0"/>
        </a:spcBef>
        <a:spcAft>
          <a:spcPct val="0"/>
        </a:spcAft>
        <a:defRPr sz="4000">
          <a:solidFill>
            <a:srgbClr val="000000"/>
          </a:solidFill>
          <a:latin typeface="Verdana" pitchFamily="45" charset="0"/>
        </a:defRPr>
      </a:lvl7pPr>
      <a:lvl8pPr marL="1371600" algn="l" rtl="0" eaLnBrk="1" fontAlgn="base" hangingPunct="1">
        <a:spcBef>
          <a:spcPct val="0"/>
        </a:spcBef>
        <a:spcAft>
          <a:spcPct val="0"/>
        </a:spcAft>
        <a:defRPr sz="4000">
          <a:solidFill>
            <a:srgbClr val="000000"/>
          </a:solidFill>
          <a:latin typeface="Verdana" pitchFamily="45" charset="0"/>
        </a:defRPr>
      </a:lvl8pPr>
      <a:lvl9pPr marL="1828800" algn="l" rtl="0" eaLnBrk="1" fontAlgn="base" hangingPunct="1">
        <a:spcBef>
          <a:spcPct val="0"/>
        </a:spcBef>
        <a:spcAft>
          <a:spcPct val="0"/>
        </a:spcAft>
        <a:defRPr sz="4000">
          <a:solidFill>
            <a:srgbClr val="000000"/>
          </a:solidFill>
          <a:latin typeface="Verdana" pitchFamily="45" charset="0"/>
        </a:defRPr>
      </a:lvl9pPr>
    </p:titleStyle>
    <p:bodyStyle>
      <a:lvl1pPr marL="342900" indent="-342900" algn="l" rtl="0" eaLnBrk="1" fontAlgn="base" hangingPunct="1">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1" fontAlgn="base" hangingPunct="1">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1" fontAlgn="base" hangingPunct="1">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1" fontAlgn="base" hangingPunct="1">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1" fontAlgn="base" hangingPunct="1">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eaLnBrk="1" fontAlgn="base" hangingPunct="1">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eaLnBrk="1" fontAlgn="base" hangingPunct="1">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eaLnBrk="1" fontAlgn="base" hangingPunct="1">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eaLnBrk="1" fontAlgn="base" hangingPunct="1">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ldritchgame.com/about.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tinysubversions.com/spelunkyGe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minorkeygames.co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idx="4294967295"/>
          </p:nvPr>
        </p:nvSpPr>
        <p:spPr bwMode="auto">
          <a:xfrm>
            <a:off x="685800" y="1276350"/>
            <a:ext cx="7772400" cy="228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Verdana" charset="0"/>
                <a:ea typeface="ヒラギノ角ゴ Pro W3" charset="0"/>
                <a:cs typeface="ヒラギノ角ゴ Pro W3" charset="0"/>
              </a:rPr>
              <a:t>Procedural Level Design</a:t>
            </a:r>
            <a:br>
              <a:rPr lang="en-US" dirty="0" smtClean="0">
                <a:latin typeface="Verdana" charset="0"/>
                <a:ea typeface="ヒラギノ角ゴ Pro W3" charset="0"/>
                <a:cs typeface="ヒラギノ角ゴ Pro W3" charset="0"/>
              </a:rPr>
            </a:br>
            <a:r>
              <a:rPr lang="en-US" dirty="0" smtClean="0">
                <a:latin typeface="Verdana" charset="0"/>
                <a:ea typeface="ヒラギノ角ゴ Pro W3" charset="0"/>
                <a:cs typeface="ヒラギノ角ゴ Pro W3" charset="0"/>
              </a:rPr>
              <a:t>in Eldritch</a:t>
            </a:r>
            <a:r>
              <a:rPr lang="en-US" dirty="0">
                <a:latin typeface="Verdana" charset="0"/>
                <a:ea typeface="ヒラギノ角ゴ Pro W3" charset="0"/>
                <a:cs typeface="ヒラギノ角ゴ Pro W3" charset="0"/>
              </a:rPr>
              <a:t/>
            </a:r>
            <a:br>
              <a:rPr lang="en-US" dirty="0">
                <a:latin typeface="Verdana" charset="0"/>
                <a:ea typeface="ヒラギノ角ゴ Pro W3" charset="0"/>
                <a:cs typeface="ヒラギノ角ゴ Pro W3" charset="0"/>
              </a:rPr>
            </a:br>
            <a:r>
              <a:rPr lang="en-US" sz="2400" b="1" dirty="0" smtClean="0">
                <a:latin typeface="Verdana" charset="0"/>
                <a:ea typeface="ヒラギノ角ゴ Pro W3" charset="0"/>
                <a:cs typeface="ヒラギノ角ゴ Pro W3" charset="0"/>
              </a:rPr>
              <a:t/>
            </a:r>
            <a:br>
              <a:rPr lang="en-US" sz="2400" b="1" dirty="0" smtClean="0">
                <a:latin typeface="Verdana" charset="0"/>
                <a:ea typeface="ヒラギノ角ゴ Pro W3" charset="0"/>
                <a:cs typeface="ヒラギノ角ゴ Pro W3" charset="0"/>
              </a:rPr>
            </a:br>
            <a:r>
              <a:rPr lang="en-US" sz="2400" b="1" dirty="0" smtClean="0">
                <a:latin typeface="Verdana" charset="0"/>
                <a:ea typeface="ヒラギノ角ゴ Pro W3" charset="0"/>
                <a:cs typeface="ヒラギノ角ゴ Pro W3" charset="0"/>
              </a:rPr>
              <a:t>David Pittman</a:t>
            </a:r>
            <a:r>
              <a:rPr lang="en-US" sz="2400" dirty="0">
                <a:latin typeface="Verdana" charset="0"/>
                <a:ea typeface="ヒラギノ角ゴ Pro W3" charset="0"/>
                <a:cs typeface="ヒラギノ角ゴ Pro W3" charset="0"/>
              </a:rPr>
              <a:t/>
            </a:r>
            <a:br>
              <a:rPr lang="en-US" sz="2400" dirty="0">
                <a:latin typeface="Verdana" charset="0"/>
                <a:ea typeface="ヒラギノ角ゴ Pro W3" charset="0"/>
                <a:cs typeface="ヒラギノ角ゴ Pro W3" charset="0"/>
              </a:rPr>
            </a:br>
            <a:r>
              <a:rPr lang="en-US" sz="2400" dirty="0" smtClean="0">
                <a:latin typeface="Verdana" charset="0"/>
                <a:ea typeface="ヒラギノ角ゴ Pro W3" charset="0"/>
                <a:cs typeface="ヒラギノ角ゴ Pro W3" charset="0"/>
              </a:rPr>
              <a:t>Minor Key Games</a:t>
            </a:r>
            <a:endParaRPr lang="en-US" sz="2400" dirty="0">
              <a:latin typeface="Verdana"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Level design goals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procedural level design?</a:t>
            </a:r>
            <a:endParaRPr lang="en-US" dirty="0"/>
          </a:p>
        </p:txBody>
      </p:sp>
      <p:sp>
        <p:nvSpPr>
          <p:cNvPr id="3" name="Content Placeholder 2"/>
          <p:cNvSpPr>
            <a:spLocks noGrp="1"/>
          </p:cNvSpPr>
          <p:nvPr>
            <p:ph sz="quarter" idx="10"/>
          </p:nvPr>
        </p:nvSpPr>
        <p:spPr/>
        <p:txBody>
          <a:bodyPr>
            <a:normAutofit fontScale="77500" lnSpcReduction="20000"/>
          </a:bodyPr>
          <a:lstStyle/>
          <a:p>
            <a:r>
              <a:rPr lang="en-US" dirty="0" smtClean="0"/>
              <a:t>Perennial discovery</a:t>
            </a:r>
          </a:p>
          <a:p>
            <a:r>
              <a:rPr lang="en-US" dirty="0" smtClean="0"/>
              <a:t>Project constraints</a:t>
            </a:r>
          </a:p>
          <a:p>
            <a:r>
              <a:rPr lang="en-US" dirty="0" smtClean="0"/>
              <a:t>Team strengths</a:t>
            </a:r>
          </a:p>
          <a:p>
            <a:r>
              <a:rPr lang="en-US" dirty="0" smtClean="0"/>
              <a:t>Content reuse</a:t>
            </a:r>
          </a:p>
          <a:p>
            <a:r>
              <a:rPr lang="en-US" dirty="0" smtClean="0"/>
              <a:t>Multiple ways to use it</a:t>
            </a:r>
          </a:p>
          <a:p>
            <a:pPr lvl="1"/>
            <a:r>
              <a:rPr lang="en-US" dirty="0" smtClean="0"/>
              <a:t>Runtime vs. offline</a:t>
            </a:r>
          </a:p>
          <a:p>
            <a:pPr lvl="1"/>
            <a:r>
              <a:rPr lang="en-US" dirty="0" smtClean="0"/>
              <a:t>Supplement handcrafted levels</a:t>
            </a:r>
          </a:p>
          <a:p>
            <a:r>
              <a:rPr lang="en-US" dirty="0" smtClean="0"/>
              <a:t>Procedural level generation is DESIGN!</a:t>
            </a:r>
            <a:endParaRPr lang="en-US" dirty="0"/>
          </a:p>
        </p:txBody>
      </p:sp>
      <p:pic>
        <p:nvPicPr>
          <p:cNvPr id="4" name="Picture 3" descr="1-maze.png"/>
          <p:cNvPicPr>
            <a:picLocks noChangeAspect="1"/>
          </p:cNvPicPr>
          <p:nvPr/>
        </p:nvPicPr>
        <p:blipFill>
          <a:blip r:embed="rId3" cstate="print"/>
          <a:stretch>
            <a:fillRect/>
          </a:stretch>
        </p:blipFill>
        <p:spPr>
          <a:xfrm>
            <a:off x="4572000" y="1657350"/>
            <a:ext cx="27432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Eldritch level goals</a:t>
            </a:r>
            <a:endParaRPr lang="en-US" dirty="0"/>
          </a:p>
        </p:txBody>
      </p:sp>
      <p:sp>
        <p:nvSpPr>
          <p:cNvPr id="3" name="Content Placeholder 2"/>
          <p:cNvSpPr>
            <a:spLocks noGrp="1"/>
          </p:cNvSpPr>
          <p:nvPr>
            <p:ph sz="quarter" idx="10"/>
          </p:nvPr>
        </p:nvSpPr>
        <p:spPr/>
        <p:txBody>
          <a:bodyPr>
            <a:normAutofit/>
          </a:bodyPr>
          <a:lstStyle/>
          <a:p>
            <a:r>
              <a:rPr lang="en-US" dirty="0" smtClean="0"/>
              <a:t>Compact</a:t>
            </a:r>
          </a:p>
          <a:p>
            <a:r>
              <a:rPr lang="en-US" dirty="0" smtClean="0"/>
              <a:t>Handcrafted</a:t>
            </a:r>
          </a:p>
          <a:p>
            <a:r>
              <a:rPr lang="en-US" dirty="0" smtClean="0"/>
              <a:t>Continuous</a:t>
            </a:r>
          </a:p>
          <a:p>
            <a:r>
              <a:rPr lang="en-US" dirty="0" smtClean="0"/>
              <a:t>Semi-coherent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Lovecraft reference</a:t>
            </a:r>
            <a:endParaRPr lang="en-US" dirty="0"/>
          </a:p>
        </p:txBody>
      </p:sp>
      <p:sp>
        <p:nvSpPr>
          <p:cNvPr id="5" name="TextBox 4"/>
          <p:cNvSpPr txBox="1"/>
          <p:nvPr/>
        </p:nvSpPr>
        <p:spPr>
          <a:xfrm>
            <a:off x="914400" y="1885950"/>
            <a:ext cx="7315200" cy="1631216"/>
          </a:xfrm>
          <a:prstGeom prst="rect">
            <a:avLst/>
          </a:prstGeom>
          <a:noFill/>
        </p:spPr>
        <p:txBody>
          <a:bodyPr wrap="square" rtlCol="0">
            <a:spAutoFit/>
          </a:bodyPr>
          <a:lstStyle/>
          <a:p>
            <a:r>
              <a:rPr lang="en-US" sz="2000" i="1" dirty="0" smtClean="0">
                <a:solidFill>
                  <a:srgbClr val="F15B22"/>
                </a:solidFill>
              </a:rPr>
              <a:t>He talked of his dreams in a strangely poetic fashion; making me see with terrible vividness the damp Cyclopean city of slimy green stone—whose </a:t>
            </a:r>
            <a:r>
              <a:rPr lang="en-US" sz="2000" dirty="0" smtClean="0">
                <a:solidFill>
                  <a:srgbClr val="F15B22"/>
                </a:solidFill>
              </a:rPr>
              <a:t>geometry</a:t>
            </a:r>
            <a:r>
              <a:rPr lang="en-US" sz="2000" i="1" dirty="0" smtClean="0">
                <a:solidFill>
                  <a:srgbClr val="F15B22"/>
                </a:solidFill>
              </a:rPr>
              <a:t>, he oddly said, was </a:t>
            </a:r>
            <a:r>
              <a:rPr lang="en-US" sz="2000" dirty="0" smtClean="0">
                <a:solidFill>
                  <a:srgbClr val="F15B22"/>
                </a:solidFill>
              </a:rPr>
              <a:t>all wrong</a:t>
            </a:r>
            <a:r>
              <a:rPr lang="en-US" sz="2000" i="1" dirty="0" smtClean="0">
                <a:solidFill>
                  <a:srgbClr val="F15B22"/>
                </a:solidFill>
              </a:rPr>
              <a:t>…</a:t>
            </a:r>
          </a:p>
          <a:p>
            <a:pPr algn="r"/>
            <a:r>
              <a:rPr lang="en-US" sz="2000" dirty="0" smtClean="0">
                <a:solidFill>
                  <a:srgbClr val="F15B22"/>
                </a:solidFill>
              </a:rPr>
              <a:t>“The Call of </a:t>
            </a:r>
            <a:r>
              <a:rPr lang="en-US" sz="2000" dirty="0" err="1" smtClean="0">
                <a:solidFill>
                  <a:srgbClr val="F15B22"/>
                </a:solidFill>
              </a:rPr>
              <a:t>Cthulhu</a:t>
            </a:r>
            <a:r>
              <a:rPr lang="en-US" sz="2000" dirty="0" smtClean="0">
                <a:solidFill>
                  <a:srgbClr val="F15B22"/>
                </a:solidFill>
              </a:rPr>
              <a:t>”</a:t>
            </a:r>
            <a:endParaRPr lang="en-US" sz="2000" dirty="0">
              <a:solidFill>
                <a:srgbClr val="F15B2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Art reference</a:t>
            </a:r>
            <a:endParaRPr lang="en-US" dirty="0"/>
          </a:p>
        </p:txBody>
      </p:sp>
      <p:pic>
        <p:nvPicPr>
          <p:cNvPr id="4" name="Content Placeholder 3" descr="rlyeh.jpg"/>
          <p:cNvPicPr>
            <a:picLocks noGrp="1" noChangeAspect="1"/>
          </p:cNvPicPr>
          <p:nvPr>
            <p:ph sz="quarter" idx="10"/>
          </p:nvPr>
        </p:nvPicPr>
        <p:blipFill>
          <a:blip r:embed="rId3" cstate="print"/>
          <a:stretch>
            <a:fillRect/>
          </a:stretch>
        </p:blipFill>
        <p:spPr>
          <a:xfrm>
            <a:off x="1943100" y="1543049"/>
            <a:ext cx="5257800" cy="2971801"/>
          </a:xfrm>
        </p:spPr>
      </p:pic>
      <p:sp>
        <p:nvSpPr>
          <p:cNvPr id="7" name="TextBox 6"/>
          <p:cNvSpPr txBox="1"/>
          <p:nvPr/>
        </p:nvSpPr>
        <p:spPr>
          <a:xfrm>
            <a:off x="457200" y="4514850"/>
            <a:ext cx="8229600" cy="369332"/>
          </a:xfrm>
          <a:prstGeom prst="rect">
            <a:avLst/>
          </a:prstGeom>
          <a:noFill/>
        </p:spPr>
        <p:txBody>
          <a:bodyPr wrap="square" rtlCol="0">
            <a:spAutoFit/>
          </a:bodyPr>
          <a:lstStyle/>
          <a:p>
            <a:pPr algn="ctr"/>
            <a:r>
              <a:rPr lang="en-US" dirty="0" smtClean="0">
                <a:solidFill>
                  <a:srgbClr val="495565"/>
                </a:solidFill>
              </a:rPr>
              <a:t>Marc </a:t>
            </a:r>
            <a:r>
              <a:rPr lang="en-US" dirty="0" err="1" smtClean="0">
                <a:solidFill>
                  <a:srgbClr val="495565"/>
                </a:solidFill>
              </a:rPr>
              <a:t>Simonetti</a:t>
            </a:r>
            <a:r>
              <a:rPr lang="en-US" dirty="0" smtClean="0">
                <a:solidFill>
                  <a:srgbClr val="495565"/>
                </a:solidFill>
              </a:rPr>
              <a:t>, </a:t>
            </a:r>
            <a:r>
              <a:rPr lang="en-US" i="1" dirty="0" err="1" smtClean="0">
                <a:solidFill>
                  <a:srgbClr val="495565"/>
                </a:solidFill>
              </a:rPr>
              <a:t>R’lyeh</a:t>
            </a:r>
            <a:endParaRPr lang="en-US" dirty="0">
              <a:solidFill>
                <a:srgbClr val="495565"/>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Art reference</a:t>
            </a:r>
            <a:endParaRPr lang="en-US" dirty="0"/>
          </a:p>
        </p:txBody>
      </p:sp>
      <p:pic>
        <p:nvPicPr>
          <p:cNvPr id="4" name="Content Placeholder 3" descr="rlyeh.jpg"/>
          <p:cNvPicPr>
            <a:picLocks noGrp="1" noChangeAspect="1"/>
          </p:cNvPicPr>
          <p:nvPr>
            <p:ph sz="quarter" idx="10"/>
          </p:nvPr>
        </p:nvPicPr>
        <p:blipFill>
          <a:blip r:embed="rId3" cstate="print"/>
          <a:stretch>
            <a:fillRect/>
          </a:stretch>
        </p:blipFill>
        <p:spPr>
          <a:xfrm>
            <a:off x="1943100" y="1543049"/>
            <a:ext cx="5257800" cy="2971801"/>
          </a:xfrm>
        </p:spPr>
      </p:pic>
      <p:sp>
        <p:nvSpPr>
          <p:cNvPr id="5" name="TextBox 4"/>
          <p:cNvSpPr txBox="1"/>
          <p:nvPr/>
        </p:nvSpPr>
        <p:spPr>
          <a:xfrm>
            <a:off x="1828800" y="4514850"/>
            <a:ext cx="5486400" cy="369332"/>
          </a:xfrm>
          <a:prstGeom prst="rect">
            <a:avLst/>
          </a:prstGeom>
          <a:noFill/>
        </p:spPr>
        <p:txBody>
          <a:bodyPr wrap="square" rtlCol="0">
            <a:spAutoFit/>
          </a:bodyPr>
          <a:lstStyle/>
          <a:p>
            <a:pPr algn="ctr"/>
            <a:r>
              <a:rPr lang="en-US" dirty="0" smtClean="0">
                <a:solidFill>
                  <a:srgbClr val="495565"/>
                </a:solidFill>
              </a:rPr>
              <a:t>Giovanni Battista Piranesi, </a:t>
            </a:r>
            <a:r>
              <a:rPr lang="en-US" i="1" dirty="0" err="1" smtClean="0">
                <a:solidFill>
                  <a:srgbClr val="495565"/>
                </a:solidFill>
              </a:rPr>
              <a:t>Carceri</a:t>
            </a:r>
            <a:r>
              <a:rPr lang="en-US" i="1" dirty="0" smtClean="0">
                <a:solidFill>
                  <a:srgbClr val="495565"/>
                </a:solidFill>
              </a:rPr>
              <a:t> Plate XIV</a:t>
            </a:r>
            <a:endParaRPr lang="en-US" dirty="0">
              <a:solidFill>
                <a:srgbClr val="495565"/>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Art reference</a:t>
            </a:r>
            <a:endParaRPr lang="en-US" dirty="0"/>
          </a:p>
        </p:txBody>
      </p:sp>
      <p:sp>
        <p:nvSpPr>
          <p:cNvPr id="3" name="Content Placeholder 2"/>
          <p:cNvSpPr>
            <a:spLocks noGrp="1"/>
          </p:cNvSpPr>
          <p:nvPr>
            <p:ph sz="quarter" idx="10"/>
          </p:nvPr>
        </p:nvSpPr>
        <p:spPr/>
        <p:txBody>
          <a:bodyPr/>
          <a:lstStyle/>
          <a:p>
            <a:r>
              <a:rPr lang="en-US" dirty="0" smtClean="0"/>
              <a:t>Right angles</a:t>
            </a:r>
          </a:p>
          <a:p>
            <a:r>
              <a:rPr lang="en-US" dirty="0" smtClean="0"/>
              <a:t>Cyclopean masonry</a:t>
            </a:r>
          </a:p>
          <a:p>
            <a:r>
              <a:rPr lang="en-US" dirty="0" smtClean="0"/>
              <a:t>Complex layouts</a:t>
            </a:r>
          </a:p>
          <a:p>
            <a:r>
              <a:rPr lang="en-US" dirty="0" smtClean="0"/>
              <a:t>Verticality</a:t>
            </a:r>
          </a:p>
          <a:p>
            <a:r>
              <a:rPr lang="en-US" dirty="0" smtClean="0"/>
              <a:t>Atmosphere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pic>
        <p:nvPicPr>
          <p:cNvPr id="4" name="Content Placeholder 3" descr="rlyeh.jpg"/>
          <p:cNvPicPr>
            <a:picLocks noGrp="1" noChangeAspect="1"/>
          </p:cNvPicPr>
          <p:nvPr>
            <p:ph sz="quarter" idx="10"/>
          </p:nvPr>
        </p:nvPicPr>
        <p:blipFill>
          <a:blip r:embed="rId3" cstate="print"/>
          <a:stretch>
            <a:fillRect/>
          </a:stretch>
        </p:blipFill>
        <p:spPr>
          <a:xfrm>
            <a:off x="1943100" y="1543049"/>
            <a:ext cx="5257800" cy="2971801"/>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sz="quarter" idx="10"/>
          </p:nvPr>
        </p:nvSpPr>
        <p:spPr/>
        <p:txBody>
          <a:bodyPr/>
          <a:lstStyle/>
          <a:p>
            <a:r>
              <a:rPr lang="en-US" dirty="0" smtClean="0"/>
              <a:t>Build a 3D maze</a:t>
            </a:r>
            <a:endParaRPr lang="en-US" dirty="0"/>
          </a:p>
        </p:txBody>
      </p:sp>
      <p:pic>
        <p:nvPicPr>
          <p:cNvPr id="4" name="Picture 3" descr="1-maze.png"/>
          <p:cNvPicPr>
            <a:picLocks noChangeAspect="1"/>
          </p:cNvPicPr>
          <p:nvPr/>
        </p:nvPicPr>
        <p:blipFill>
          <a:blip r:embed="rId3" cstate="print"/>
          <a:stretch>
            <a:fillRect/>
          </a:stretch>
        </p:blipFill>
        <p:spPr>
          <a:xfrm>
            <a:off x="5943600" y="1657350"/>
            <a:ext cx="2286000" cy="2286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me</a:t>
            </a:r>
            <a:endParaRPr lang="en-US" dirty="0"/>
          </a:p>
        </p:txBody>
      </p:sp>
      <p:pic>
        <p:nvPicPr>
          <p:cNvPr id="4" name="Content Placeholder 3" descr="2k-marin.jpg"/>
          <p:cNvPicPr>
            <a:picLocks noGrp="1" noChangeAspect="1"/>
          </p:cNvPicPr>
          <p:nvPr>
            <p:ph sz="quarter" idx="10"/>
          </p:nvPr>
        </p:nvPicPr>
        <p:blipFill>
          <a:blip r:embed="rId3" cstate="print"/>
          <a:stretch>
            <a:fillRect/>
          </a:stretch>
        </p:blipFill>
        <p:spPr>
          <a:xfrm>
            <a:off x="3886200" y="1428750"/>
            <a:ext cx="1371600" cy="1371600"/>
          </a:xfrm>
        </p:spPr>
      </p:pic>
      <p:pic>
        <p:nvPicPr>
          <p:cNvPr id="5" name="Content Placeholder 3" descr="2k-marin.jpg"/>
          <p:cNvPicPr>
            <a:picLocks noChangeAspect="1"/>
          </p:cNvPicPr>
          <p:nvPr/>
        </p:nvPicPr>
        <p:blipFill>
          <a:blip r:embed="rId4" cstate="print"/>
          <a:stretch>
            <a:fillRect/>
          </a:stretch>
        </p:blipFill>
        <p:spPr>
          <a:xfrm>
            <a:off x="5600700" y="1428750"/>
            <a:ext cx="1371599" cy="1371599"/>
          </a:xfrm>
          <a:prstGeom prst="rect">
            <a:avLst/>
          </a:prstGeom>
        </p:spPr>
      </p:pic>
      <p:pic>
        <p:nvPicPr>
          <p:cNvPr id="6" name="Content Placeholder 3" descr="2k-marin.jpg"/>
          <p:cNvPicPr>
            <a:picLocks noChangeAspect="1"/>
          </p:cNvPicPr>
          <p:nvPr/>
        </p:nvPicPr>
        <p:blipFill>
          <a:blip r:embed="rId5" cstate="print"/>
          <a:stretch>
            <a:fillRect/>
          </a:stretch>
        </p:blipFill>
        <p:spPr>
          <a:xfrm>
            <a:off x="7315200" y="1428750"/>
            <a:ext cx="1371600" cy="1371600"/>
          </a:xfrm>
          <a:prstGeom prst="rect">
            <a:avLst/>
          </a:prstGeom>
        </p:spPr>
      </p:pic>
      <p:pic>
        <p:nvPicPr>
          <p:cNvPr id="7" name="Content Placeholder 3" descr="2k-marin.jpg"/>
          <p:cNvPicPr>
            <a:picLocks noChangeAspect="1"/>
          </p:cNvPicPr>
          <p:nvPr/>
        </p:nvPicPr>
        <p:blipFill>
          <a:blip r:embed="rId6" cstate="print"/>
          <a:stretch>
            <a:fillRect/>
          </a:stretch>
        </p:blipFill>
        <p:spPr>
          <a:xfrm>
            <a:off x="3657600" y="2914650"/>
            <a:ext cx="1828800" cy="1828800"/>
          </a:xfrm>
          <a:prstGeom prst="rect">
            <a:avLst/>
          </a:prstGeom>
        </p:spPr>
      </p:pic>
      <p:pic>
        <p:nvPicPr>
          <p:cNvPr id="8" name="Content Placeholder 3" descr="2k-marin.jpg"/>
          <p:cNvPicPr>
            <a:picLocks noChangeAspect="1"/>
          </p:cNvPicPr>
          <p:nvPr/>
        </p:nvPicPr>
        <p:blipFill>
          <a:blip r:embed="rId7" cstate="print"/>
          <a:stretch>
            <a:fillRect/>
          </a:stretch>
        </p:blipFill>
        <p:spPr>
          <a:xfrm>
            <a:off x="2171700" y="1428750"/>
            <a:ext cx="1371600" cy="1371600"/>
          </a:xfrm>
          <a:prstGeom prst="rect">
            <a:avLst/>
          </a:prstGeom>
        </p:spPr>
      </p:pic>
      <p:pic>
        <p:nvPicPr>
          <p:cNvPr id="9" name="Content Placeholder 3" descr="2k-marin.jpg"/>
          <p:cNvPicPr>
            <a:picLocks noChangeAspect="1"/>
          </p:cNvPicPr>
          <p:nvPr/>
        </p:nvPicPr>
        <p:blipFill>
          <a:blip r:embed="rId8" cstate="print"/>
          <a:stretch>
            <a:fillRect/>
          </a:stretch>
        </p:blipFill>
        <p:spPr>
          <a:xfrm>
            <a:off x="457200" y="1428750"/>
            <a:ext cx="1371600"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sz="quarter" idx="10"/>
          </p:nvPr>
        </p:nvSpPr>
        <p:spPr/>
        <p:txBody>
          <a:bodyPr/>
          <a:lstStyle/>
          <a:p>
            <a:r>
              <a:rPr lang="en-US" dirty="0" smtClean="0"/>
              <a:t>Build a 3D maze</a:t>
            </a:r>
          </a:p>
          <a:p>
            <a:r>
              <a:rPr lang="en-US" dirty="0" smtClean="0"/>
              <a:t>Fill it with room modules</a:t>
            </a:r>
            <a:endParaRPr lang="en-US" dirty="0"/>
          </a:p>
        </p:txBody>
      </p:sp>
      <p:pic>
        <p:nvPicPr>
          <p:cNvPr id="4" name="Picture 3" descr="1-maze.png"/>
          <p:cNvPicPr>
            <a:picLocks noChangeAspect="1"/>
          </p:cNvPicPr>
          <p:nvPr/>
        </p:nvPicPr>
        <p:blipFill>
          <a:blip r:embed="rId3" cstate="print"/>
          <a:stretch>
            <a:fillRect/>
          </a:stretch>
        </p:blipFill>
        <p:spPr>
          <a:xfrm>
            <a:off x="5943600" y="1657350"/>
            <a:ext cx="2286000" cy="2286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sz="quarter" idx="10"/>
          </p:nvPr>
        </p:nvSpPr>
        <p:spPr/>
        <p:txBody>
          <a:bodyPr/>
          <a:lstStyle/>
          <a:p>
            <a:r>
              <a:rPr lang="en-US" dirty="0" smtClean="0"/>
              <a:t>Build a 3D maze</a:t>
            </a:r>
          </a:p>
          <a:p>
            <a:r>
              <a:rPr lang="en-US" dirty="0" smtClean="0"/>
              <a:t>Fill it with room modules</a:t>
            </a:r>
          </a:p>
          <a:p>
            <a:r>
              <a:rPr lang="en-US" dirty="0" smtClean="0"/>
              <a:t>Add enemies and items</a:t>
            </a:r>
            <a:endParaRPr lang="en-US" dirty="0"/>
          </a:p>
        </p:txBody>
      </p:sp>
      <p:pic>
        <p:nvPicPr>
          <p:cNvPr id="4" name="Picture 3" descr="1-maze.png"/>
          <p:cNvPicPr>
            <a:picLocks noChangeAspect="1"/>
          </p:cNvPicPr>
          <p:nvPr/>
        </p:nvPicPr>
        <p:blipFill>
          <a:blip r:embed="rId3" cstate="print"/>
          <a:stretch>
            <a:fillRect/>
          </a:stretch>
        </p:blipFill>
        <p:spPr>
          <a:xfrm>
            <a:off x="5943600" y="1657350"/>
            <a:ext cx="2286000" cy="2286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sz="quarter" idx="10"/>
          </p:nvPr>
        </p:nvSpPr>
        <p:spPr/>
        <p:txBody>
          <a:bodyPr>
            <a:normAutofit/>
          </a:bodyPr>
          <a:lstStyle/>
          <a:p>
            <a:r>
              <a:rPr lang="en-US" dirty="0" smtClean="0"/>
              <a:t>Build a 3D maze</a:t>
            </a:r>
          </a:p>
          <a:p>
            <a:r>
              <a:rPr lang="en-US" dirty="0" smtClean="0"/>
              <a:t>Fill it with room modules</a:t>
            </a:r>
          </a:p>
          <a:p>
            <a:r>
              <a:rPr lang="en-US" dirty="0" smtClean="0"/>
              <a:t>Add enemies and items</a:t>
            </a:r>
          </a:p>
        </p:txBody>
      </p:sp>
      <p:sp>
        <p:nvSpPr>
          <p:cNvPr id="4" name="TextBox 3"/>
          <p:cNvSpPr txBox="1"/>
          <p:nvPr/>
        </p:nvSpPr>
        <p:spPr>
          <a:xfrm>
            <a:off x="914400" y="3486150"/>
            <a:ext cx="6056181" cy="861774"/>
          </a:xfrm>
          <a:prstGeom prst="rect">
            <a:avLst/>
          </a:prstGeom>
          <a:noFill/>
        </p:spPr>
        <p:txBody>
          <a:bodyPr wrap="square" rtlCol="0">
            <a:spAutoFit/>
          </a:bodyPr>
          <a:lstStyle/>
          <a:p>
            <a:pPr>
              <a:buNone/>
            </a:pPr>
            <a:r>
              <a:rPr lang="en-US" sz="1600" dirty="0" smtClean="0">
                <a:solidFill>
                  <a:srgbClr val="495565"/>
                </a:solidFill>
              </a:rPr>
              <a:t>Links:</a:t>
            </a:r>
          </a:p>
          <a:p>
            <a:pPr>
              <a:buNone/>
            </a:pPr>
            <a:r>
              <a:rPr lang="en-US" sz="1600" dirty="0" smtClean="0">
                <a:solidFill>
                  <a:srgbClr val="495565"/>
                </a:solidFill>
                <a:hlinkClick r:id="rId3"/>
              </a:rPr>
              <a:t>http://eldritchgame.com/about.html#source</a:t>
            </a:r>
            <a:endParaRPr lang="en-US" sz="1600" dirty="0" smtClean="0">
              <a:solidFill>
                <a:srgbClr val="495565"/>
              </a:solidFill>
            </a:endParaRPr>
          </a:p>
          <a:p>
            <a:pPr>
              <a:buNone/>
            </a:pPr>
            <a:r>
              <a:rPr lang="en-US" sz="1600" dirty="0" smtClean="0">
                <a:solidFill>
                  <a:srgbClr val="495565"/>
                </a:solidFill>
                <a:hlinkClick r:id="rId4"/>
              </a:rPr>
              <a:t>http://tinysubversions.com/spelunkyGen/</a:t>
            </a:r>
            <a:endParaRPr lang="en-US" sz="1600" dirty="0" smtClean="0">
              <a:solidFill>
                <a:srgbClr val="495565"/>
              </a:solidFill>
            </a:endParaRPr>
          </a:p>
        </p:txBody>
      </p:sp>
      <p:pic>
        <p:nvPicPr>
          <p:cNvPr id="5" name="Picture 4" descr="1-maze.png"/>
          <p:cNvPicPr>
            <a:picLocks noChangeAspect="1"/>
          </p:cNvPicPr>
          <p:nvPr/>
        </p:nvPicPr>
        <p:blipFill>
          <a:blip r:embed="rId5" cstate="print"/>
          <a:stretch>
            <a:fillRect/>
          </a:stretch>
        </p:blipFill>
        <p:spPr>
          <a:xfrm>
            <a:off x="5943600" y="1657350"/>
            <a:ext cx="2286000" cy="2286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Maze generation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“Maze” is a four letter word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Maze generation</a:t>
            </a:r>
            <a:endParaRPr lang="en-US" dirty="0"/>
          </a:p>
        </p:txBody>
      </p:sp>
      <p:sp>
        <p:nvSpPr>
          <p:cNvPr id="3" name="Content Placeholder 2"/>
          <p:cNvSpPr>
            <a:spLocks noGrp="1"/>
          </p:cNvSpPr>
          <p:nvPr>
            <p:ph sz="quarter" idx="10"/>
          </p:nvPr>
        </p:nvSpPr>
        <p:spPr/>
        <p:txBody>
          <a:bodyPr>
            <a:normAutofit/>
          </a:bodyPr>
          <a:lstStyle/>
          <a:p>
            <a:r>
              <a:rPr lang="en-US" dirty="0" smtClean="0"/>
              <a:t>Prim’s algorithm/growing tree</a:t>
            </a:r>
          </a:p>
          <a:p>
            <a:pPr lvl="1"/>
            <a:r>
              <a:rPr lang="en-US" dirty="0" smtClean="0"/>
              <a:t>Start from a single visited cell</a:t>
            </a:r>
          </a:p>
          <a:p>
            <a:pPr lvl="1"/>
            <a:r>
              <a:rPr lang="en-US" dirty="0" smtClean="0"/>
              <a:t>Randomly open a path to any adjacent unvisited cell</a:t>
            </a:r>
          </a:p>
          <a:p>
            <a:pPr lvl="1"/>
            <a:r>
              <a:rPr lang="en-US" dirty="0" smtClean="0"/>
              <a:t>Repeat until all cells are visited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Maze generation</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Maze generation</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Maze generation</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Maze generation</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Eldritch?</a:t>
            </a:r>
            <a:endParaRPr lang="en-US" dirty="0"/>
          </a:p>
        </p:txBody>
      </p:sp>
      <p:sp>
        <p:nvSpPr>
          <p:cNvPr id="3" name="Content Placeholder 2"/>
          <p:cNvSpPr>
            <a:spLocks noGrp="1"/>
          </p:cNvSpPr>
          <p:nvPr>
            <p:ph sz="quarter" idx="10"/>
          </p:nvPr>
        </p:nvSpPr>
        <p:spPr/>
        <p:txBody>
          <a:bodyPr>
            <a:normAutofit fontScale="77500" lnSpcReduction="20000"/>
          </a:bodyPr>
          <a:lstStyle/>
          <a:p>
            <a:r>
              <a:rPr lang="en-US" dirty="0" smtClean="0"/>
              <a:t>“A </a:t>
            </a:r>
            <a:r>
              <a:rPr lang="en-US" dirty="0" err="1" smtClean="0"/>
              <a:t>Lovecraftian</a:t>
            </a:r>
            <a:r>
              <a:rPr lang="en-US" dirty="0" smtClean="0"/>
              <a:t> action </a:t>
            </a:r>
            <a:r>
              <a:rPr lang="en-US" dirty="0" err="1" smtClean="0"/>
              <a:t>roguelike</a:t>
            </a:r>
            <a:r>
              <a:rPr lang="en-US" dirty="0" smtClean="0"/>
              <a:t>.”</a:t>
            </a:r>
          </a:p>
          <a:p>
            <a:endParaRPr lang="en-US" dirty="0" smtClean="0"/>
          </a:p>
          <a:p>
            <a:r>
              <a:rPr lang="en-US" dirty="0" smtClean="0"/>
              <a:t>“A first-person action game inspired by </a:t>
            </a:r>
            <a:r>
              <a:rPr lang="en-US" dirty="0" err="1" smtClean="0"/>
              <a:t>roguelikes</a:t>
            </a:r>
            <a:r>
              <a:rPr lang="en-US" dirty="0" smtClean="0"/>
              <a:t>, immersive </a:t>
            </a:r>
            <a:r>
              <a:rPr lang="en-US" dirty="0" err="1" smtClean="0"/>
              <a:t>sims</a:t>
            </a:r>
            <a:r>
              <a:rPr lang="en-US" dirty="0" smtClean="0"/>
              <a:t>, and H. P. Lovecraft.”</a:t>
            </a:r>
          </a:p>
          <a:p>
            <a:endParaRPr lang="en-US" dirty="0" smtClean="0"/>
          </a:p>
          <a:p>
            <a:r>
              <a:rPr lang="en-US" dirty="0" smtClean="0"/>
              <a:t>We’re all professionals here, right?</a:t>
            </a:r>
          </a:p>
          <a:p>
            <a:pPr>
              <a:buNone/>
            </a:pPr>
            <a:r>
              <a:rPr lang="en-US" dirty="0" smtClean="0"/>
              <a:t>	What I really meant was…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Maze generation</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Maze generation</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Maze generation</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Maze generation</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Modifications</a:t>
            </a:r>
            <a:endParaRPr lang="en-US" dirty="0"/>
          </a:p>
        </p:txBody>
      </p:sp>
      <p:sp>
        <p:nvSpPr>
          <p:cNvPr id="3" name="Content Placeholder 2"/>
          <p:cNvSpPr>
            <a:spLocks noGrp="1"/>
          </p:cNvSpPr>
          <p:nvPr>
            <p:ph sz="quarter" idx="10"/>
          </p:nvPr>
        </p:nvSpPr>
        <p:spPr/>
        <p:txBody>
          <a:bodyPr>
            <a:normAutofit/>
          </a:bodyPr>
          <a:lstStyle/>
          <a:p>
            <a:r>
              <a:rPr lang="en-US" dirty="0" smtClean="0"/>
              <a:t>Bias expansion from most recent room</a:t>
            </a:r>
          </a:p>
          <a:p>
            <a:r>
              <a:rPr lang="en-US" dirty="0" smtClean="0"/>
              <a:t>Balance horizontal/vertical paths</a:t>
            </a:r>
          </a:p>
          <a:p>
            <a:r>
              <a:rPr lang="en-US" dirty="0" smtClean="0"/>
              <a:t>Randomly knock down walls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Modifications</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Modifications</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Modifications</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Prescribed rooms</a:t>
            </a:r>
            <a:endParaRPr lang="en-US" dirty="0"/>
          </a:p>
        </p:txBody>
      </p:sp>
      <p:sp>
        <p:nvSpPr>
          <p:cNvPr id="3" name="Content Placeholder 2"/>
          <p:cNvSpPr>
            <a:spLocks noGrp="1"/>
          </p:cNvSpPr>
          <p:nvPr>
            <p:ph sz="quarter" idx="10"/>
          </p:nvPr>
        </p:nvSpPr>
        <p:spPr/>
        <p:txBody>
          <a:bodyPr/>
          <a:lstStyle/>
          <a:p>
            <a:r>
              <a:rPr lang="en-US" dirty="0" smtClean="0"/>
              <a:t>Not all space is alike</a:t>
            </a:r>
          </a:p>
          <a:p>
            <a:r>
              <a:rPr lang="en-US" dirty="0" smtClean="0"/>
              <a:t>Don’t search maze for fit</a:t>
            </a:r>
          </a:p>
          <a:p>
            <a:r>
              <a:rPr lang="en-US" dirty="0" smtClean="0"/>
              <a:t>Seed maze with prescribed rooms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Prescribed rooms</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Dishonored…</a:t>
            </a:r>
            <a:endParaRPr lang="en-US" dirty="0"/>
          </a:p>
        </p:txBody>
      </p:sp>
      <p:pic>
        <p:nvPicPr>
          <p:cNvPr id="7" name="Content Placeholder 6" descr="dishonored.jpg"/>
          <p:cNvPicPr>
            <a:picLocks noGrp="1" noChangeAspect="1"/>
          </p:cNvPicPr>
          <p:nvPr>
            <p:ph sz="quarter" idx="10"/>
          </p:nvPr>
        </p:nvPicPr>
        <p:blipFill>
          <a:blip r:embed="rId3" cstate="print"/>
          <a:stretch>
            <a:fillRect/>
          </a:stretch>
        </p:blipFill>
        <p:spPr>
          <a:xfrm>
            <a:off x="1943100" y="1543050"/>
            <a:ext cx="5257800" cy="29718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Prescribed rooms</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Prescribed rooms</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Prescribed rooms</a:t>
            </a:r>
            <a:endParaRPr lang="en-US" dirty="0"/>
          </a:p>
        </p:txBody>
      </p:sp>
      <p:pic>
        <p:nvPicPr>
          <p:cNvPr id="4" name="Content Placeholder 3" descr="0-maze-empty.png"/>
          <p:cNvPicPr>
            <a:picLocks noGrp="1" noChangeAspect="1"/>
          </p:cNvPicPr>
          <p:nvPr>
            <p:ph sz="quarter" idx="10"/>
          </p:nvPr>
        </p:nvPicPr>
        <p:blipFill>
          <a:blip r:embed="rId3" cstate="print"/>
          <a:stretch>
            <a:fillRect/>
          </a:stretch>
        </p:blipFill>
        <p:spPr>
          <a:xfrm>
            <a:off x="3200400" y="1657350"/>
            <a:ext cx="2743200" cy="27432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Module design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design</a:t>
            </a:r>
            <a:endParaRPr lang="en-US" dirty="0"/>
          </a:p>
        </p:txBody>
      </p:sp>
      <p:sp>
        <p:nvSpPr>
          <p:cNvPr id="3" name="Content Placeholder 2"/>
          <p:cNvSpPr>
            <a:spLocks noGrp="1"/>
          </p:cNvSpPr>
          <p:nvPr>
            <p:ph sz="quarter" idx="10"/>
          </p:nvPr>
        </p:nvSpPr>
        <p:spPr/>
        <p:txBody>
          <a:bodyPr/>
          <a:lstStyle/>
          <a:p>
            <a:r>
              <a:rPr lang="en-US" dirty="0" err="1" smtClean="0"/>
              <a:t>Handbuilt</a:t>
            </a:r>
            <a:r>
              <a:rPr lang="en-US" dirty="0" smtClean="0"/>
              <a:t> </a:t>
            </a:r>
            <a:r>
              <a:rPr lang="en-US" dirty="0" err="1" smtClean="0"/>
              <a:t>voxel</a:t>
            </a:r>
            <a:r>
              <a:rPr lang="en-US" dirty="0" smtClean="0"/>
              <a:t> modules</a:t>
            </a:r>
          </a:p>
          <a:p>
            <a:r>
              <a:rPr lang="en-US" dirty="0" smtClean="0"/>
              <a:t>6 exits = 64 configurations</a:t>
            </a:r>
          </a:p>
          <a:p>
            <a:r>
              <a:rPr lang="en-US" dirty="0" smtClean="0"/>
              <a:t>Must connect to any other module</a:t>
            </a:r>
            <a:endParaRPr lang="en-US" dirty="0"/>
          </a:p>
        </p:txBody>
      </p:sp>
      <p:pic>
        <p:nvPicPr>
          <p:cNvPr id="5" name="Picture 4" descr="connect.jpg"/>
          <p:cNvPicPr>
            <a:picLocks noChangeAspect="1"/>
          </p:cNvPicPr>
          <p:nvPr/>
        </p:nvPicPr>
        <p:blipFill>
          <a:blip r:embed="rId3" cstate="print"/>
          <a:stretch>
            <a:fillRect/>
          </a:stretch>
        </p:blipFill>
        <p:spPr>
          <a:xfrm>
            <a:off x="1371600" y="3143250"/>
            <a:ext cx="3086100" cy="1714500"/>
          </a:xfrm>
          <a:prstGeom prst="rect">
            <a:avLst/>
          </a:prstGeom>
        </p:spPr>
      </p:pic>
      <p:pic>
        <p:nvPicPr>
          <p:cNvPr id="6" name="Picture 5" descr="connect.jpg"/>
          <p:cNvPicPr>
            <a:picLocks noChangeAspect="1"/>
          </p:cNvPicPr>
          <p:nvPr/>
        </p:nvPicPr>
        <p:blipFill>
          <a:blip r:embed="rId4" cstate="print"/>
          <a:stretch>
            <a:fillRect/>
          </a:stretch>
        </p:blipFill>
        <p:spPr>
          <a:xfrm>
            <a:off x="4686300" y="3143250"/>
            <a:ext cx="3086100" cy="17145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design</a:t>
            </a:r>
            <a:endParaRPr lang="en-US" dirty="0"/>
          </a:p>
        </p:txBody>
      </p:sp>
      <p:pic>
        <p:nvPicPr>
          <p:cNvPr id="4" name="Content Placeholder 3" descr="rlyeh.jpg"/>
          <p:cNvPicPr>
            <a:picLocks noGrp="1" noChangeAspect="1"/>
          </p:cNvPicPr>
          <p:nvPr>
            <p:ph sz="quarter" idx="10"/>
          </p:nvPr>
        </p:nvPicPr>
        <p:blipFill>
          <a:blip r:embed="rId3" cstate="print"/>
          <a:stretch>
            <a:fillRect/>
          </a:stretch>
        </p:blipFill>
        <p:spPr>
          <a:xfrm>
            <a:off x="1943100" y="1543049"/>
            <a:ext cx="5257800" cy="2971801"/>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design</a:t>
            </a:r>
            <a:endParaRPr lang="en-US" dirty="0"/>
          </a:p>
        </p:txBody>
      </p:sp>
      <p:pic>
        <p:nvPicPr>
          <p:cNvPr id="4" name="Content Placeholder 3" descr="rlyeh.jpg"/>
          <p:cNvPicPr>
            <a:picLocks noGrp="1" noChangeAspect="1"/>
          </p:cNvPicPr>
          <p:nvPr>
            <p:ph sz="quarter" idx="10"/>
          </p:nvPr>
        </p:nvPicPr>
        <p:blipFill>
          <a:blip r:embed="rId3" cstate="print"/>
          <a:stretch>
            <a:fillRect/>
          </a:stretch>
        </p:blipFill>
        <p:spPr>
          <a:xfrm>
            <a:off x="1943100" y="1543049"/>
            <a:ext cx="5257800" cy="2971801"/>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design</a:t>
            </a:r>
            <a:endParaRPr lang="en-US" dirty="0"/>
          </a:p>
        </p:txBody>
      </p:sp>
      <p:pic>
        <p:nvPicPr>
          <p:cNvPr id="4" name="Content Placeholder 3" descr="rlyeh.jpg"/>
          <p:cNvPicPr>
            <a:picLocks noGrp="1" noChangeAspect="1"/>
          </p:cNvPicPr>
          <p:nvPr>
            <p:ph sz="quarter" idx="10"/>
          </p:nvPr>
        </p:nvPicPr>
        <p:blipFill>
          <a:blip r:embed="rId3" cstate="print"/>
          <a:stretch>
            <a:fillRect/>
          </a:stretch>
        </p:blipFill>
        <p:spPr>
          <a:xfrm>
            <a:off x="1943100" y="1543049"/>
            <a:ext cx="5257800" cy="2971801"/>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design</a:t>
            </a:r>
            <a:endParaRPr lang="en-US" dirty="0"/>
          </a:p>
        </p:txBody>
      </p:sp>
      <p:pic>
        <p:nvPicPr>
          <p:cNvPr id="4" name="Content Placeholder 3" descr="rlyeh.jpg"/>
          <p:cNvPicPr>
            <a:picLocks noGrp="1" noChangeAspect="1"/>
          </p:cNvPicPr>
          <p:nvPr>
            <p:ph sz="quarter" idx="10"/>
          </p:nvPr>
        </p:nvPicPr>
        <p:blipFill>
          <a:blip r:embed="rId3" cstate="print"/>
          <a:stretch>
            <a:fillRect/>
          </a:stretch>
        </p:blipFill>
        <p:spPr>
          <a:xfrm>
            <a:off x="1943100" y="1543049"/>
            <a:ext cx="5257800" cy="2971801"/>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design</a:t>
            </a:r>
            <a:endParaRPr lang="en-US" dirty="0"/>
          </a:p>
        </p:txBody>
      </p:sp>
      <p:pic>
        <p:nvPicPr>
          <p:cNvPr id="4" name="Content Placeholder 3" descr="rlyeh.jpg"/>
          <p:cNvPicPr>
            <a:picLocks noGrp="1" noChangeAspect="1"/>
          </p:cNvPicPr>
          <p:nvPr>
            <p:ph sz="quarter" idx="10"/>
          </p:nvPr>
        </p:nvPicPr>
        <p:blipFill>
          <a:blip r:embed="rId3" cstate="print"/>
          <a:stretch>
            <a:fillRect/>
          </a:stretch>
        </p:blipFill>
        <p:spPr>
          <a:xfrm>
            <a:off x="1943100" y="1543049"/>
            <a:ext cx="5257800" cy="297180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err="1" smtClean="0"/>
              <a:t>Spelunky</a:t>
            </a:r>
            <a:r>
              <a:rPr lang="en-US" dirty="0" smtClean="0"/>
              <a:t>…</a:t>
            </a:r>
            <a:endParaRPr lang="en-US" dirty="0"/>
          </a:p>
        </p:txBody>
      </p:sp>
      <p:pic>
        <p:nvPicPr>
          <p:cNvPr id="7" name="Content Placeholder 6" descr="dishonored.jpg"/>
          <p:cNvPicPr>
            <a:picLocks noGrp="1" noChangeAspect="1"/>
          </p:cNvPicPr>
          <p:nvPr>
            <p:ph sz="quarter" idx="10"/>
          </p:nvPr>
        </p:nvPicPr>
        <p:blipFill>
          <a:blip r:embed="rId3" cstate="print"/>
          <a:stretch>
            <a:fillRect/>
          </a:stretch>
        </p:blipFill>
        <p:spPr>
          <a:xfrm>
            <a:off x="1943100" y="1543050"/>
            <a:ext cx="5257800" cy="29718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transforms</a:t>
            </a:r>
            <a:endParaRPr lang="en-US" dirty="0"/>
          </a:p>
        </p:txBody>
      </p:sp>
      <p:pic>
        <p:nvPicPr>
          <p:cNvPr id="4" name="Content Placeholder 3" descr="tile.png"/>
          <p:cNvPicPr>
            <a:picLocks noGrp="1" noChangeAspect="1"/>
          </p:cNvPicPr>
          <p:nvPr>
            <p:ph sz="quarter" idx="10"/>
          </p:nvPr>
        </p:nvPicPr>
        <p:blipFill>
          <a:blip r:embed="rId3" cstate="print"/>
          <a:stretch>
            <a:fillRect/>
          </a:stretch>
        </p:blipFill>
        <p:spPr>
          <a:xfrm>
            <a:off x="1943100" y="2571750"/>
            <a:ext cx="1143000" cy="1143000"/>
          </a:xfrm>
        </p:spPr>
      </p:pic>
      <p:pic>
        <p:nvPicPr>
          <p:cNvPr id="5" name="Content Placeholder 3" descr="tile.png"/>
          <p:cNvPicPr>
            <a:picLocks noChangeAspect="1"/>
          </p:cNvPicPr>
          <p:nvPr/>
        </p:nvPicPr>
        <p:blipFill>
          <a:blip r:embed="rId3" cstate="print"/>
          <a:stretch>
            <a:fillRect/>
          </a:stretch>
        </p:blipFill>
        <p:spPr>
          <a:xfrm rot="-5400000">
            <a:off x="3314700" y="2571750"/>
            <a:ext cx="1143000" cy="1143000"/>
          </a:xfrm>
          <a:prstGeom prst="rect">
            <a:avLst/>
          </a:prstGeom>
        </p:spPr>
      </p:pic>
      <p:pic>
        <p:nvPicPr>
          <p:cNvPr id="6" name="Content Placeholder 3" descr="tile.png"/>
          <p:cNvPicPr>
            <a:picLocks noChangeAspect="1"/>
          </p:cNvPicPr>
          <p:nvPr/>
        </p:nvPicPr>
        <p:blipFill>
          <a:blip r:embed="rId3" cstate="print"/>
          <a:stretch>
            <a:fillRect/>
          </a:stretch>
        </p:blipFill>
        <p:spPr>
          <a:xfrm rot="-10800000">
            <a:off x="4686300" y="2571750"/>
            <a:ext cx="1143000" cy="1143000"/>
          </a:xfrm>
          <a:prstGeom prst="rect">
            <a:avLst/>
          </a:prstGeom>
        </p:spPr>
      </p:pic>
      <p:pic>
        <p:nvPicPr>
          <p:cNvPr id="7" name="Content Placeholder 3" descr="tile.png"/>
          <p:cNvPicPr>
            <a:picLocks noChangeAspect="1"/>
          </p:cNvPicPr>
          <p:nvPr/>
        </p:nvPicPr>
        <p:blipFill>
          <a:blip r:embed="rId3" cstate="print"/>
          <a:stretch>
            <a:fillRect/>
          </a:stretch>
        </p:blipFill>
        <p:spPr>
          <a:xfrm rot="-16200000">
            <a:off x="6057900" y="2571750"/>
            <a:ext cx="1143000" cy="1143000"/>
          </a:xfrm>
          <a:prstGeom prst="rect">
            <a:avLst/>
          </a:prstGeom>
        </p:spPr>
      </p:pic>
      <p:pic>
        <p:nvPicPr>
          <p:cNvPr id="8" name="Content Placeholder 3" descr="tile.png"/>
          <p:cNvPicPr>
            <a:picLocks noChangeAspect="1"/>
          </p:cNvPicPr>
          <p:nvPr/>
        </p:nvPicPr>
        <p:blipFill>
          <a:blip r:embed="rId4" cstate="print"/>
          <a:stretch>
            <a:fillRect/>
          </a:stretch>
        </p:blipFill>
        <p:spPr>
          <a:xfrm>
            <a:off x="1943100" y="3829050"/>
            <a:ext cx="1143000" cy="1143000"/>
          </a:xfrm>
          <a:prstGeom prst="rect">
            <a:avLst/>
          </a:prstGeom>
        </p:spPr>
      </p:pic>
      <p:pic>
        <p:nvPicPr>
          <p:cNvPr id="9" name="Content Placeholder 3" descr="tile.png"/>
          <p:cNvPicPr>
            <a:picLocks noChangeAspect="1"/>
          </p:cNvPicPr>
          <p:nvPr/>
        </p:nvPicPr>
        <p:blipFill>
          <a:blip r:embed="rId4" cstate="print"/>
          <a:stretch>
            <a:fillRect/>
          </a:stretch>
        </p:blipFill>
        <p:spPr>
          <a:xfrm rot="-16200000">
            <a:off x="3314700" y="3829050"/>
            <a:ext cx="1143000" cy="1143000"/>
          </a:xfrm>
          <a:prstGeom prst="rect">
            <a:avLst/>
          </a:prstGeom>
        </p:spPr>
      </p:pic>
      <p:pic>
        <p:nvPicPr>
          <p:cNvPr id="10" name="Content Placeholder 3" descr="tile.png"/>
          <p:cNvPicPr>
            <a:picLocks noChangeAspect="1"/>
          </p:cNvPicPr>
          <p:nvPr/>
        </p:nvPicPr>
        <p:blipFill>
          <a:blip r:embed="rId4" cstate="print"/>
          <a:stretch>
            <a:fillRect/>
          </a:stretch>
        </p:blipFill>
        <p:spPr>
          <a:xfrm rot="-10800000">
            <a:off x="4686300" y="3829050"/>
            <a:ext cx="1143000" cy="1143000"/>
          </a:xfrm>
          <a:prstGeom prst="rect">
            <a:avLst/>
          </a:prstGeom>
        </p:spPr>
      </p:pic>
      <p:pic>
        <p:nvPicPr>
          <p:cNvPr id="11" name="Content Placeholder 3" descr="tile.png"/>
          <p:cNvPicPr>
            <a:picLocks noChangeAspect="1"/>
          </p:cNvPicPr>
          <p:nvPr/>
        </p:nvPicPr>
        <p:blipFill>
          <a:blip r:embed="rId4" cstate="print"/>
          <a:stretch>
            <a:fillRect/>
          </a:stretch>
        </p:blipFill>
        <p:spPr>
          <a:xfrm rot="-5400000">
            <a:off x="6057900" y="3829050"/>
            <a:ext cx="1143000" cy="1143000"/>
          </a:xfrm>
          <a:prstGeom prst="rect">
            <a:avLst/>
          </a:prstGeom>
        </p:spPr>
      </p:pic>
      <p:sp>
        <p:nvSpPr>
          <p:cNvPr id="13" name="Content Placeholder 2"/>
          <p:cNvSpPr txBox="1">
            <a:spLocks/>
          </p:cNvSpPr>
          <p:nvPr/>
        </p:nvSpPr>
        <p:spPr>
          <a:xfrm>
            <a:off x="533400" y="1504950"/>
            <a:ext cx="8077200" cy="2743200"/>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
                <a:srgbClr val="000000"/>
              </a:buClr>
              <a:buSzPct val="75000"/>
              <a:buFont typeface="Verdana" charset="0"/>
              <a:buChar char="●"/>
              <a:tabLst/>
              <a:defRPr/>
            </a:pPr>
            <a:r>
              <a:rPr kumimoji="0" lang="en-US" sz="2800" b="0" i="0" u="none" strike="noStrike" kern="0" cap="none" spc="0" normalizeH="0" baseline="0" noProof="0" dirty="0" smtClean="0">
                <a:ln>
                  <a:noFill/>
                </a:ln>
                <a:solidFill>
                  <a:srgbClr val="000000"/>
                </a:solidFill>
                <a:effectLst/>
                <a:uLnTx/>
                <a:uFillTx/>
                <a:latin typeface="+mn-lt"/>
                <a:ea typeface="ヒラギノ角ゴ Pro W3" pitchFamily="80" charset="-128"/>
                <a:cs typeface="ヒラギノ角ゴ Pro W3" pitchFamily="80" charset="-128"/>
              </a:rPr>
              <a:t>Rotation about z-axis</a:t>
            </a:r>
          </a:p>
          <a:p>
            <a:pPr marL="342900" lvl="0" indent="-342900" fontAlgn="base">
              <a:spcBef>
                <a:spcPct val="20000"/>
              </a:spcBef>
              <a:spcAft>
                <a:spcPct val="0"/>
              </a:spcAft>
              <a:buClr>
                <a:srgbClr val="000000"/>
              </a:buClr>
              <a:buSzPct val="75000"/>
              <a:buFont typeface="Verdana" charset="0"/>
              <a:buChar char="●"/>
            </a:pPr>
            <a:r>
              <a:rPr lang="en-US" sz="2800" kern="0" dirty="0" smtClean="0">
                <a:solidFill>
                  <a:srgbClr val="000000"/>
                </a:solidFill>
                <a:ea typeface="ヒラギノ角ゴ Pro W3" pitchFamily="80" charset="-128"/>
                <a:cs typeface="ヒラギノ角ゴ Pro W3" pitchFamily="80" charset="-128"/>
              </a:rPr>
              <a:t>Reflection about x- or y-axis</a:t>
            </a:r>
            <a:endParaRPr kumimoji="0" lang="en-US" sz="2800" b="0" i="0" u="none" strike="noStrike" kern="0" cap="none" spc="0" normalizeH="0" baseline="0" noProof="0" dirty="0" smtClean="0">
              <a:ln>
                <a:noFill/>
              </a:ln>
              <a:solidFill>
                <a:srgbClr val="000000"/>
              </a:solidFill>
              <a:effectLst/>
              <a:uLnTx/>
              <a:uFillTx/>
              <a:latin typeface="+mn-lt"/>
              <a:ea typeface="ヒラギノ角ゴ Pro W3" pitchFamily="80" charset="-128"/>
              <a:cs typeface="ヒラギノ角ゴ Pro W3" pitchFamily="8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transforms</a:t>
            </a:r>
            <a:endParaRPr lang="en-US" dirty="0"/>
          </a:p>
        </p:txBody>
      </p:sp>
      <p:sp>
        <p:nvSpPr>
          <p:cNvPr id="3" name="Content Placeholder 2"/>
          <p:cNvSpPr>
            <a:spLocks noGrp="1"/>
          </p:cNvSpPr>
          <p:nvPr>
            <p:ph sz="quarter" idx="10"/>
          </p:nvPr>
        </p:nvSpPr>
        <p:spPr/>
        <p:txBody>
          <a:bodyPr/>
          <a:lstStyle/>
          <a:p>
            <a:r>
              <a:rPr lang="en-US" dirty="0" smtClean="0"/>
              <a:t>Rotation about z-axis</a:t>
            </a:r>
          </a:p>
          <a:p>
            <a:r>
              <a:rPr lang="en-US" dirty="0" smtClean="0"/>
              <a:t>Reflection about x- or y-axis</a:t>
            </a:r>
          </a:p>
          <a:p>
            <a:r>
              <a:rPr lang="en-US" dirty="0" smtClean="0"/>
              <a:t>24 configurations instead of 64</a:t>
            </a:r>
          </a:p>
          <a:p>
            <a:r>
              <a:rPr lang="en-US" dirty="0" smtClean="0"/>
              <a:t>Statistical report of configuration frequency</a:t>
            </a:r>
          </a:p>
          <a:p>
            <a:r>
              <a:rPr lang="en-US" dirty="0" smtClean="0"/>
              <a:t>~60 modules per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mes-3.jpg"/>
          <p:cNvPicPr>
            <a:picLocks noChangeAspect="1"/>
          </p:cNvPicPr>
          <p:nvPr/>
        </p:nvPicPr>
        <p:blipFill>
          <a:blip r:embed="rId3" cstate="print"/>
          <a:stretch>
            <a:fillRect/>
          </a:stretch>
        </p:blipFill>
        <p:spPr>
          <a:xfrm>
            <a:off x="4800600" y="2602923"/>
            <a:ext cx="3429000" cy="2026227"/>
          </a:xfrm>
          <a:prstGeom prst="rect">
            <a:avLst/>
          </a:prstGeom>
        </p:spPr>
      </p:pic>
      <p:pic>
        <p:nvPicPr>
          <p:cNvPr id="5" name="Picture 4" descr="themes-1.jpg"/>
          <p:cNvPicPr>
            <a:picLocks noChangeAspect="1"/>
          </p:cNvPicPr>
          <p:nvPr/>
        </p:nvPicPr>
        <p:blipFill>
          <a:blip r:embed="rId4" cstate="print"/>
          <a:stretch>
            <a:fillRect/>
          </a:stretch>
        </p:blipFill>
        <p:spPr>
          <a:xfrm>
            <a:off x="914400" y="2602924"/>
            <a:ext cx="3429000" cy="2026226"/>
          </a:xfrm>
          <a:prstGeom prst="rect">
            <a:avLst/>
          </a:prstGeom>
        </p:spPr>
      </p:pic>
      <p:pic>
        <p:nvPicPr>
          <p:cNvPr id="8" name="Picture 7" descr="themes-4.jpg"/>
          <p:cNvPicPr>
            <a:picLocks noChangeAspect="1"/>
          </p:cNvPicPr>
          <p:nvPr/>
        </p:nvPicPr>
        <p:blipFill>
          <a:blip r:embed="rId5" cstate="print"/>
          <a:stretch>
            <a:fillRect/>
          </a:stretch>
        </p:blipFill>
        <p:spPr>
          <a:xfrm>
            <a:off x="4800600" y="2602923"/>
            <a:ext cx="3429000" cy="2026227"/>
          </a:xfrm>
          <a:prstGeom prst="rect">
            <a:avLst/>
          </a:prstGeom>
        </p:spPr>
      </p:pic>
      <p:pic>
        <p:nvPicPr>
          <p:cNvPr id="6" name="Picture 5" descr="themes-2.jpg"/>
          <p:cNvPicPr>
            <a:picLocks noChangeAspect="1"/>
          </p:cNvPicPr>
          <p:nvPr/>
        </p:nvPicPr>
        <p:blipFill>
          <a:blip r:embed="rId6" cstate="print"/>
          <a:stretch>
            <a:fillRect/>
          </a:stretch>
        </p:blipFill>
        <p:spPr>
          <a:xfrm>
            <a:off x="914400" y="2602923"/>
            <a:ext cx="3429000" cy="2026227"/>
          </a:xfrm>
          <a:prstGeom prst="rect">
            <a:avLst/>
          </a:prstGeom>
        </p:spPr>
      </p:pic>
      <p:sp>
        <p:nvSpPr>
          <p:cNvPr id="2" name="Title 1"/>
          <p:cNvSpPr>
            <a:spLocks noGrp="1"/>
          </p:cNvSpPr>
          <p:nvPr>
            <p:ph type="title"/>
          </p:nvPr>
        </p:nvSpPr>
        <p:spPr/>
        <p:txBody>
          <a:bodyPr/>
          <a:lstStyle/>
          <a:p>
            <a:r>
              <a:rPr lang="en-US" dirty="0" smtClean="0"/>
              <a:t>Themes</a:t>
            </a:r>
            <a:endParaRPr lang="en-US" dirty="0"/>
          </a:p>
        </p:txBody>
      </p:sp>
      <p:sp>
        <p:nvSpPr>
          <p:cNvPr id="3" name="Content Placeholder 2"/>
          <p:cNvSpPr>
            <a:spLocks noGrp="1"/>
          </p:cNvSpPr>
          <p:nvPr>
            <p:ph sz="quarter" idx="10"/>
          </p:nvPr>
        </p:nvSpPr>
        <p:spPr/>
        <p:txBody>
          <a:bodyPr/>
          <a:lstStyle/>
          <a:p>
            <a:r>
              <a:rPr lang="en-US" dirty="0" smtClean="0"/>
              <a:t>Visual coherency</a:t>
            </a:r>
          </a:p>
          <a:p>
            <a:r>
              <a:rPr lang="en-US" dirty="0" smtClean="0"/>
              <a:t>Partial module sets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modules</a:t>
            </a:r>
            <a:endParaRPr lang="en-US" dirty="0"/>
          </a:p>
        </p:txBody>
      </p:sp>
      <p:sp>
        <p:nvSpPr>
          <p:cNvPr id="3" name="Content Placeholder 2"/>
          <p:cNvSpPr>
            <a:spLocks noGrp="1"/>
          </p:cNvSpPr>
          <p:nvPr>
            <p:ph sz="quarter" idx="10"/>
          </p:nvPr>
        </p:nvSpPr>
        <p:spPr/>
        <p:txBody>
          <a:bodyPr/>
          <a:lstStyle/>
          <a:p>
            <a:r>
              <a:rPr lang="en-US" dirty="0" smtClean="0"/>
              <a:t>Complement of prescribed rooms</a:t>
            </a:r>
          </a:p>
        </p:txBody>
      </p:sp>
      <p:sp>
        <p:nvSpPr>
          <p:cNvPr id="6" name="TextBox 5"/>
          <p:cNvSpPr txBox="1"/>
          <p:nvPr/>
        </p:nvSpPr>
        <p:spPr>
          <a:xfrm>
            <a:off x="1143000" y="2000249"/>
            <a:ext cx="7255310" cy="2778801"/>
          </a:xfrm>
          <a:prstGeom prst="rect">
            <a:avLst/>
          </a:prstGeom>
          <a:noFill/>
        </p:spPr>
        <p:txBody>
          <a:bodyPr wrap="square" rtlCol="0">
            <a:spAutoFit/>
          </a:bodyPr>
          <a:lstStyle/>
          <a:p>
            <a:r>
              <a:rPr lang="en-US" sz="1600" dirty="0" smtClean="0">
                <a:solidFill>
                  <a:srgbClr val="495565"/>
                </a:solidFill>
                <a:latin typeface="Courier New" pitchFamily="49" charset="0"/>
                <a:cs typeface="Courier New" pitchFamily="49" charset="0"/>
              </a:rPr>
              <a:t>[</a:t>
            </a:r>
            <a:r>
              <a:rPr lang="en-US" sz="1600" dirty="0" err="1" smtClean="0">
                <a:solidFill>
                  <a:srgbClr val="495565"/>
                </a:solidFill>
                <a:latin typeface="Courier New" pitchFamily="49" charset="0"/>
                <a:cs typeface="Courier New" pitchFamily="49" charset="0"/>
              </a:rPr>
              <a:t>Feature_Water_Bank</a:t>
            </a:r>
            <a:r>
              <a:rPr lang="en-US" sz="1600" dirty="0" smtClean="0">
                <a:solidFill>
                  <a:srgbClr val="495565"/>
                </a:solidFill>
                <a:latin typeface="Courier New" pitchFamily="49" charset="0"/>
                <a:cs typeface="Courier New" pitchFamily="49" charset="0"/>
              </a:rPr>
              <a:t>]</a:t>
            </a:r>
          </a:p>
          <a:p>
            <a:r>
              <a:rPr lang="en-US" sz="1600" dirty="0" err="1" smtClean="0">
                <a:solidFill>
                  <a:srgbClr val="495565"/>
                </a:solidFill>
                <a:latin typeface="Courier New" pitchFamily="49" charset="0"/>
                <a:cs typeface="Courier New" pitchFamily="49" charset="0"/>
              </a:rPr>
              <a:t>SliceMinX</a:t>
            </a:r>
            <a:r>
              <a:rPr lang="en-US" sz="1600" dirty="0" smtClean="0">
                <a:solidFill>
                  <a:srgbClr val="495565"/>
                </a:solidFill>
                <a:latin typeface="Courier New" pitchFamily="49" charset="0"/>
                <a:cs typeface="Courier New" pitchFamily="49" charset="0"/>
              </a:rPr>
              <a:t>   = 0</a:t>
            </a:r>
          </a:p>
          <a:p>
            <a:r>
              <a:rPr lang="en-US" sz="1600" dirty="0" err="1" smtClean="0">
                <a:solidFill>
                  <a:srgbClr val="495565"/>
                </a:solidFill>
                <a:latin typeface="Courier New" pitchFamily="49" charset="0"/>
                <a:cs typeface="Courier New" pitchFamily="49" charset="0"/>
              </a:rPr>
              <a:t>SliceMaxX</a:t>
            </a:r>
            <a:r>
              <a:rPr lang="en-US" sz="1600" dirty="0" smtClean="0">
                <a:solidFill>
                  <a:srgbClr val="495565"/>
                </a:solidFill>
                <a:latin typeface="Courier New" pitchFamily="49" charset="0"/>
                <a:cs typeface="Courier New" pitchFamily="49" charset="0"/>
              </a:rPr>
              <a:t>   = -1</a:t>
            </a:r>
          </a:p>
          <a:p>
            <a:r>
              <a:rPr lang="en-US" sz="1600" dirty="0" err="1" smtClean="0">
                <a:solidFill>
                  <a:srgbClr val="495565"/>
                </a:solidFill>
                <a:latin typeface="Courier New" pitchFamily="49" charset="0"/>
                <a:cs typeface="Courier New" pitchFamily="49" charset="0"/>
              </a:rPr>
              <a:t>SliceMinY</a:t>
            </a:r>
            <a:r>
              <a:rPr lang="en-US" sz="1600" dirty="0" smtClean="0">
                <a:solidFill>
                  <a:srgbClr val="495565"/>
                </a:solidFill>
                <a:latin typeface="Courier New" pitchFamily="49" charset="0"/>
                <a:cs typeface="Courier New" pitchFamily="49" charset="0"/>
              </a:rPr>
              <a:t>   = 0</a:t>
            </a:r>
          </a:p>
          <a:p>
            <a:r>
              <a:rPr lang="en-US" sz="1600" dirty="0" err="1" smtClean="0">
                <a:solidFill>
                  <a:srgbClr val="495565"/>
                </a:solidFill>
                <a:latin typeface="Courier New" pitchFamily="49" charset="0"/>
                <a:cs typeface="Courier New" pitchFamily="49" charset="0"/>
              </a:rPr>
              <a:t>SliceMaxY</a:t>
            </a:r>
            <a:r>
              <a:rPr lang="en-US" sz="1600" dirty="0" smtClean="0">
                <a:solidFill>
                  <a:srgbClr val="495565"/>
                </a:solidFill>
                <a:latin typeface="Courier New" pitchFamily="49" charset="0"/>
                <a:cs typeface="Courier New" pitchFamily="49" charset="0"/>
              </a:rPr>
              <a:t>   = -1</a:t>
            </a:r>
          </a:p>
          <a:p>
            <a:r>
              <a:rPr lang="en-US" sz="1600" dirty="0" err="1" smtClean="0">
                <a:solidFill>
                  <a:srgbClr val="495565"/>
                </a:solidFill>
                <a:latin typeface="Courier New" pitchFamily="49" charset="0"/>
                <a:cs typeface="Courier New" pitchFamily="49" charset="0"/>
              </a:rPr>
              <a:t>SliceMinZ</a:t>
            </a:r>
            <a:r>
              <a:rPr lang="en-US" sz="1600" dirty="0" smtClean="0">
                <a:solidFill>
                  <a:srgbClr val="495565"/>
                </a:solidFill>
                <a:latin typeface="Courier New" pitchFamily="49" charset="0"/>
                <a:cs typeface="Courier New" pitchFamily="49" charset="0"/>
              </a:rPr>
              <a:t>   = 1</a:t>
            </a:r>
          </a:p>
          <a:p>
            <a:r>
              <a:rPr lang="en-US" sz="1600" dirty="0" err="1" smtClean="0">
                <a:solidFill>
                  <a:srgbClr val="495565"/>
                </a:solidFill>
                <a:latin typeface="Courier New" pitchFamily="49" charset="0"/>
                <a:cs typeface="Courier New" pitchFamily="49" charset="0"/>
              </a:rPr>
              <a:t>SliceMaxZ</a:t>
            </a:r>
            <a:r>
              <a:rPr lang="en-US" sz="1600" dirty="0" smtClean="0">
                <a:solidFill>
                  <a:srgbClr val="495565"/>
                </a:solidFill>
                <a:latin typeface="Courier New" pitchFamily="49" charset="0"/>
                <a:cs typeface="Courier New" pitchFamily="49" charset="0"/>
              </a:rPr>
              <a:t>   = -1</a:t>
            </a:r>
          </a:p>
          <a:p>
            <a:r>
              <a:rPr lang="en-US" sz="1600" dirty="0" smtClean="0">
                <a:solidFill>
                  <a:srgbClr val="495565"/>
                </a:solidFill>
                <a:latin typeface="Courier New" pitchFamily="49" charset="0"/>
                <a:cs typeface="Courier New" pitchFamily="49" charset="0"/>
              </a:rPr>
              <a:t>Chance      = 0.666</a:t>
            </a:r>
          </a:p>
          <a:p>
            <a:r>
              <a:rPr lang="en-US" sz="1600" dirty="0" err="1" smtClean="0">
                <a:solidFill>
                  <a:srgbClr val="495565"/>
                </a:solidFill>
                <a:latin typeface="Courier New" pitchFamily="49" charset="0"/>
                <a:cs typeface="Courier New" pitchFamily="49" charset="0"/>
              </a:rPr>
              <a:t>NumRoomDefs</a:t>
            </a:r>
            <a:r>
              <a:rPr lang="en-US" sz="1600" dirty="0" smtClean="0">
                <a:solidFill>
                  <a:srgbClr val="495565"/>
                </a:solidFill>
                <a:latin typeface="Courier New" pitchFamily="49" charset="0"/>
                <a:cs typeface="Courier New" pitchFamily="49" charset="0"/>
              </a:rPr>
              <a:t> = 2</a:t>
            </a:r>
          </a:p>
          <a:p>
            <a:r>
              <a:rPr lang="en-US" sz="1600" dirty="0" smtClean="0">
                <a:solidFill>
                  <a:srgbClr val="495565"/>
                </a:solidFill>
                <a:latin typeface="Courier New" pitchFamily="49" charset="0"/>
                <a:cs typeface="Courier New" pitchFamily="49" charset="0"/>
              </a:rPr>
              <a:t>RoomDef0    = "Rooms/Water/bank-</a:t>
            </a:r>
            <a:r>
              <a:rPr lang="en-US" sz="1600" dirty="0" err="1" smtClean="0">
                <a:solidFill>
                  <a:srgbClr val="495565"/>
                </a:solidFill>
                <a:latin typeface="Courier New" pitchFamily="49" charset="0"/>
                <a:cs typeface="Courier New" pitchFamily="49" charset="0"/>
              </a:rPr>
              <a:t>n.eldritchroom</a:t>
            </a:r>
            <a:r>
              <a:rPr lang="en-US" sz="1600" dirty="0" smtClean="0">
                <a:solidFill>
                  <a:srgbClr val="495565"/>
                </a:solidFill>
                <a:latin typeface="Courier New" pitchFamily="49" charset="0"/>
                <a:cs typeface="Courier New" pitchFamily="49" charset="0"/>
              </a:rPr>
              <a:t>"</a:t>
            </a:r>
          </a:p>
          <a:p>
            <a:r>
              <a:rPr lang="en-US" sz="1600" dirty="0" smtClean="0">
                <a:solidFill>
                  <a:srgbClr val="495565"/>
                </a:solidFill>
                <a:latin typeface="Courier New" pitchFamily="49" charset="0"/>
                <a:cs typeface="Courier New" pitchFamily="49" charset="0"/>
              </a:rPr>
              <a:t>RoomDef1    = "Rooms/Water/bank-n-2.eldritchroom"</a:t>
            </a:r>
            <a:endParaRPr lang="en-US" sz="1600" dirty="0">
              <a:solidFill>
                <a:srgbClr val="495565"/>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modules</a:t>
            </a:r>
            <a:endParaRPr lang="en-US" dirty="0"/>
          </a:p>
        </p:txBody>
      </p:sp>
      <p:sp>
        <p:nvSpPr>
          <p:cNvPr id="3" name="Content Placeholder 2"/>
          <p:cNvSpPr>
            <a:spLocks noGrp="1"/>
          </p:cNvSpPr>
          <p:nvPr>
            <p:ph sz="quarter" idx="10"/>
          </p:nvPr>
        </p:nvSpPr>
        <p:spPr/>
        <p:txBody>
          <a:bodyPr/>
          <a:lstStyle/>
          <a:p>
            <a:r>
              <a:rPr lang="en-US" dirty="0" smtClean="0"/>
              <a:t>Complement of prescribed rooms</a:t>
            </a:r>
          </a:p>
          <a:p>
            <a:r>
              <a:rPr lang="en-US" dirty="0" smtClean="0"/>
              <a:t>Not generated elsewhere</a:t>
            </a:r>
          </a:p>
          <a:p>
            <a:r>
              <a:rPr lang="en-US" dirty="0" smtClean="0"/>
              <a:t>Shops, banks, shrines, “hero rooms”</a:t>
            </a:r>
          </a:p>
        </p:txBody>
      </p:sp>
      <p:pic>
        <p:nvPicPr>
          <p:cNvPr id="4" name="Picture 3" descr="feature-1.jpg"/>
          <p:cNvPicPr>
            <a:picLocks noChangeAspect="1"/>
          </p:cNvPicPr>
          <p:nvPr/>
        </p:nvPicPr>
        <p:blipFill>
          <a:blip r:embed="rId3" cstate="print"/>
          <a:stretch>
            <a:fillRect/>
          </a:stretch>
        </p:blipFill>
        <p:spPr>
          <a:xfrm>
            <a:off x="1828800" y="3143250"/>
            <a:ext cx="2400300" cy="1828800"/>
          </a:xfrm>
          <a:prstGeom prst="rect">
            <a:avLst/>
          </a:prstGeom>
        </p:spPr>
      </p:pic>
      <p:pic>
        <p:nvPicPr>
          <p:cNvPr id="5" name="Picture 4" descr="feature-1.jpg"/>
          <p:cNvPicPr>
            <a:picLocks noChangeAspect="1"/>
          </p:cNvPicPr>
          <p:nvPr/>
        </p:nvPicPr>
        <p:blipFill>
          <a:blip r:embed="rId4" cstate="print"/>
          <a:stretch>
            <a:fillRect/>
          </a:stretch>
        </p:blipFill>
        <p:spPr>
          <a:xfrm>
            <a:off x="4914900" y="3143250"/>
            <a:ext cx="2400300" cy="18288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Entity population</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Entity goals</a:t>
            </a:r>
            <a:endParaRPr lang="en-US" dirty="0"/>
          </a:p>
        </p:txBody>
      </p:sp>
      <p:sp>
        <p:nvSpPr>
          <p:cNvPr id="5" name="Content Placeholder 4"/>
          <p:cNvSpPr>
            <a:spLocks noGrp="1"/>
          </p:cNvSpPr>
          <p:nvPr>
            <p:ph sz="quarter" idx="10"/>
          </p:nvPr>
        </p:nvSpPr>
        <p:spPr/>
        <p:txBody>
          <a:bodyPr/>
          <a:lstStyle/>
          <a:p>
            <a:r>
              <a:rPr lang="en-US" dirty="0" smtClean="0"/>
              <a:t>Challenge (enemies, traps)</a:t>
            </a:r>
          </a:p>
          <a:p>
            <a:r>
              <a:rPr lang="en-US" dirty="0" smtClean="0"/>
              <a:t>Incentive to explore (loot)</a:t>
            </a:r>
          </a:p>
          <a:p>
            <a:r>
              <a:rPr lang="en-US" dirty="0" smtClean="0"/>
              <a:t>Placed in sensible locations</a:t>
            </a:r>
          </a:p>
          <a:p>
            <a:r>
              <a:rPr lang="en-US" dirty="0" smtClean="0"/>
              <a:t>Controlled group populations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Spawners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Spawners</a:t>
            </a:r>
            <a:endParaRPr lang="en-US" dirty="0"/>
          </a:p>
        </p:txBody>
      </p:sp>
      <p:sp>
        <p:nvSpPr>
          <p:cNvPr id="3" name="Content Placeholder 2"/>
          <p:cNvSpPr>
            <a:spLocks noGrp="1"/>
          </p:cNvSpPr>
          <p:nvPr>
            <p:ph sz="quarter" idx="10"/>
          </p:nvPr>
        </p:nvSpPr>
        <p:spPr/>
        <p:txBody>
          <a:bodyPr/>
          <a:lstStyle/>
          <a:p>
            <a:r>
              <a:rPr lang="en-US" dirty="0" smtClean="0"/>
              <a:t>Basic</a:t>
            </a:r>
            <a:endParaRPr lang="en-US" dirty="0"/>
          </a:p>
        </p:txBody>
      </p:sp>
      <p:sp>
        <p:nvSpPr>
          <p:cNvPr id="4" name="TextBox 3"/>
          <p:cNvSpPr txBox="1"/>
          <p:nvPr/>
        </p:nvSpPr>
        <p:spPr>
          <a:xfrm>
            <a:off x="1828800" y="3028950"/>
            <a:ext cx="2971800" cy="923330"/>
          </a:xfrm>
          <a:prstGeom prst="rect">
            <a:avLst/>
          </a:prstGeom>
          <a:noFill/>
        </p:spPr>
        <p:txBody>
          <a:bodyPr wrap="square" rtlCol="0">
            <a:spAutoFit/>
          </a:bodyPr>
          <a:lstStyle/>
          <a:p>
            <a:r>
              <a:rPr lang="en-US" dirty="0" smtClean="0">
                <a:solidFill>
                  <a:srgbClr val="495565"/>
                </a:solidFill>
                <a:latin typeface="Courier New" pitchFamily="49" charset="0"/>
                <a:cs typeface="Courier New" pitchFamily="49" charset="0"/>
              </a:rPr>
              <a:t>[</a:t>
            </a:r>
            <a:r>
              <a:rPr lang="en-US" dirty="0" err="1" smtClean="0">
                <a:solidFill>
                  <a:srgbClr val="495565"/>
                </a:solidFill>
                <a:latin typeface="Courier New" pitchFamily="49" charset="0"/>
                <a:cs typeface="Courier New" pitchFamily="49" charset="0"/>
              </a:rPr>
              <a:t>Spawner_Player</a:t>
            </a:r>
            <a:r>
              <a:rPr lang="en-US" dirty="0" smtClean="0">
                <a:solidFill>
                  <a:srgbClr val="495565"/>
                </a:solidFill>
                <a:latin typeface="Courier New" pitchFamily="49" charset="0"/>
                <a:cs typeface="Courier New" pitchFamily="49" charset="0"/>
              </a:rPr>
              <a:t>]</a:t>
            </a:r>
          </a:p>
          <a:p>
            <a:r>
              <a:rPr lang="en-US" dirty="0" smtClean="0">
                <a:solidFill>
                  <a:srgbClr val="495565"/>
                </a:solidFill>
                <a:latin typeface="Courier New" pitchFamily="49" charset="0"/>
                <a:cs typeface="Courier New" pitchFamily="49" charset="0"/>
              </a:rPr>
              <a:t>Entity  = "Player"</a:t>
            </a:r>
          </a:p>
          <a:p>
            <a:r>
              <a:rPr lang="en-US" dirty="0" err="1" smtClean="0">
                <a:solidFill>
                  <a:srgbClr val="495565"/>
                </a:solidFill>
                <a:latin typeface="Courier New" pitchFamily="49" charset="0"/>
                <a:cs typeface="Courier New" pitchFamily="49" charset="0"/>
              </a:rPr>
              <a:t>OffsetZ</a:t>
            </a:r>
            <a:r>
              <a:rPr lang="en-US" dirty="0" smtClean="0">
                <a:solidFill>
                  <a:srgbClr val="495565"/>
                </a:solidFill>
                <a:latin typeface="Courier New" pitchFamily="49" charset="0"/>
                <a:cs typeface="Courier New" pitchFamily="49" charset="0"/>
              </a:rPr>
              <a:t> = 0.3078125</a:t>
            </a:r>
            <a:endParaRPr lang="en-US" dirty="0">
              <a:solidFill>
                <a:srgbClr val="495565"/>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Spawners</a:t>
            </a:r>
            <a:endParaRPr lang="en-US" dirty="0"/>
          </a:p>
        </p:txBody>
      </p:sp>
      <p:sp>
        <p:nvSpPr>
          <p:cNvPr id="3" name="Content Placeholder 2"/>
          <p:cNvSpPr>
            <a:spLocks noGrp="1"/>
          </p:cNvSpPr>
          <p:nvPr>
            <p:ph sz="quarter" idx="10"/>
          </p:nvPr>
        </p:nvSpPr>
        <p:spPr/>
        <p:txBody>
          <a:bodyPr/>
          <a:lstStyle/>
          <a:p>
            <a:r>
              <a:rPr lang="en-US" dirty="0" smtClean="0"/>
              <a:t>Basic</a:t>
            </a:r>
          </a:p>
          <a:p>
            <a:r>
              <a:rPr lang="en-US" dirty="0" smtClean="0"/>
              <a:t>Random chance</a:t>
            </a:r>
            <a:endParaRPr lang="en-US" dirty="0"/>
          </a:p>
        </p:txBody>
      </p:sp>
      <p:sp>
        <p:nvSpPr>
          <p:cNvPr id="4" name="TextBox 3"/>
          <p:cNvSpPr txBox="1"/>
          <p:nvPr/>
        </p:nvSpPr>
        <p:spPr>
          <a:xfrm>
            <a:off x="1828800" y="3028950"/>
            <a:ext cx="2971800" cy="923330"/>
          </a:xfrm>
          <a:prstGeom prst="rect">
            <a:avLst/>
          </a:prstGeom>
          <a:noFill/>
        </p:spPr>
        <p:txBody>
          <a:bodyPr wrap="square" rtlCol="0">
            <a:spAutoFit/>
          </a:bodyPr>
          <a:lstStyle/>
          <a:p>
            <a:r>
              <a:rPr lang="en-US" dirty="0" smtClean="0">
                <a:solidFill>
                  <a:srgbClr val="495565"/>
                </a:solidFill>
                <a:latin typeface="Courier New" pitchFamily="49" charset="0"/>
                <a:cs typeface="Courier New" pitchFamily="49" charset="0"/>
              </a:rPr>
              <a:t>[Spawner_Snare_33]</a:t>
            </a:r>
          </a:p>
          <a:p>
            <a:r>
              <a:rPr lang="en-US" dirty="0" smtClean="0">
                <a:solidFill>
                  <a:srgbClr val="495565"/>
                </a:solidFill>
                <a:latin typeface="Courier New" pitchFamily="49" charset="0"/>
                <a:cs typeface="Courier New" pitchFamily="49" charset="0"/>
              </a:rPr>
              <a:t>Chance = 0.333</a:t>
            </a:r>
          </a:p>
          <a:p>
            <a:r>
              <a:rPr lang="en-US" dirty="0" smtClean="0">
                <a:solidFill>
                  <a:srgbClr val="495565"/>
                </a:solidFill>
                <a:latin typeface="Courier New" pitchFamily="49" charset="0"/>
                <a:cs typeface="Courier New" pitchFamily="49" charset="0"/>
              </a:rPr>
              <a:t>Entity = "</a:t>
            </a:r>
            <a:r>
              <a:rPr lang="en-US" dirty="0" err="1" smtClean="0">
                <a:solidFill>
                  <a:srgbClr val="495565"/>
                </a:solidFill>
                <a:latin typeface="Courier New" pitchFamily="49" charset="0"/>
                <a:cs typeface="Courier New" pitchFamily="49" charset="0"/>
              </a:rPr>
              <a:t>TrapBolt</a:t>
            </a:r>
            <a:r>
              <a:rPr lang="en-US" dirty="0" smtClean="0">
                <a:solidFill>
                  <a:srgbClr val="495565"/>
                </a:solidFill>
                <a:latin typeface="Courier New" pitchFamily="49" charset="0"/>
                <a:cs typeface="Courier New" pitchFamily="49" charset="0"/>
              </a:rPr>
              <a:t>"</a:t>
            </a:r>
            <a:endParaRPr lang="en-US" dirty="0">
              <a:solidFill>
                <a:srgbClr val="495565"/>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err="1" smtClean="0"/>
              <a:t>Cthulhu</a:t>
            </a:r>
            <a:r>
              <a:rPr lang="en-US" dirty="0" smtClean="0"/>
              <a:t>…</a:t>
            </a:r>
            <a:endParaRPr lang="en-US" dirty="0"/>
          </a:p>
        </p:txBody>
      </p:sp>
      <p:pic>
        <p:nvPicPr>
          <p:cNvPr id="7" name="Content Placeholder 6" descr="dishonored.jpg"/>
          <p:cNvPicPr>
            <a:picLocks noGrp="1" noChangeAspect="1"/>
          </p:cNvPicPr>
          <p:nvPr>
            <p:ph sz="quarter" idx="10"/>
          </p:nvPr>
        </p:nvPicPr>
        <p:blipFill>
          <a:blip r:embed="rId3" cstate="print"/>
          <a:stretch>
            <a:fillRect/>
          </a:stretch>
        </p:blipFill>
        <p:spPr>
          <a:xfrm>
            <a:off x="1943100" y="1543049"/>
            <a:ext cx="5257800" cy="2971801"/>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Spawners</a:t>
            </a:r>
            <a:endParaRPr lang="en-US" dirty="0"/>
          </a:p>
        </p:txBody>
      </p:sp>
      <p:sp>
        <p:nvSpPr>
          <p:cNvPr id="3" name="Content Placeholder 2"/>
          <p:cNvSpPr>
            <a:spLocks noGrp="1"/>
          </p:cNvSpPr>
          <p:nvPr>
            <p:ph sz="quarter" idx="10"/>
          </p:nvPr>
        </p:nvSpPr>
        <p:spPr/>
        <p:txBody>
          <a:bodyPr/>
          <a:lstStyle/>
          <a:p>
            <a:r>
              <a:rPr lang="en-US" dirty="0" smtClean="0"/>
              <a:t>Basic</a:t>
            </a:r>
          </a:p>
          <a:p>
            <a:r>
              <a:rPr lang="en-US" dirty="0" smtClean="0"/>
              <a:t>Random chance</a:t>
            </a:r>
          </a:p>
          <a:p>
            <a:r>
              <a:rPr lang="en-US" dirty="0" smtClean="0"/>
              <a:t>Weighted random entity</a:t>
            </a:r>
            <a:endParaRPr lang="en-US" dirty="0"/>
          </a:p>
        </p:txBody>
      </p:sp>
      <p:sp>
        <p:nvSpPr>
          <p:cNvPr id="4" name="TextBox 3"/>
          <p:cNvSpPr txBox="1"/>
          <p:nvPr/>
        </p:nvSpPr>
        <p:spPr>
          <a:xfrm>
            <a:off x="1828800" y="3028950"/>
            <a:ext cx="5829300" cy="2031325"/>
          </a:xfrm>
          <a:prstGeom prst="rect">
            <a:avLst/>
          </a:prstGeom>
          <a:noFill/>
        </p:spPr>
        <p:txBody>
          <a:bodyPr wrap="square" rtlCol="0">
            <a:spAutoFit/>
          </a:bodyPr>
          <a:lstStyle/>
          <a:p>
            <a:r>
              <a:rPr lang="en-US" dirty="0" smtClean="0">
                <a:solidFill>
                  <a:srgbClr val="495565"/>
                </a:solidFill>
                <a:latin typeface="Courier New" pitchFamily="49" charset="0"/>
                <a:cs typeface="Courier New" pitchFamily="49" charset="0"/>
              </a:rPr>
              <a:t>[</a:t>
            </a:r>
            <a:r>
              <a:rPr lang="en-US" dirty="0" err="1" smtClean="0">
                <a:solidFill>
                  <a:srgbClr val="495565"/>
                </a:solidFill>
                <a:latin typeface="Courier New" pitchFamily="49" charset="0"/>
                <a:cs typeface="Courier New" pitchFamily="49" charset="0"/>
              </a:rPr>
              <a:t>Spawner_BankArtifacts</a:t>
            </a:r>
            <a:r>
              <a:rPr lang="en-US" dirty="0" smtClean="0">
                <a:solidFill>
                  <a:srgbClr val="495565"/>
                </a:solidFill>
                <a:latin typeface="Courier New" pitchFamily="49" charset="0"/>
                <a:cs typeface="Courier New" pitchFamily="49" charset="0"/>
              </a:rPr>
              <a:t>]</a:t>
            </a:r>
          </a:p>
          <a:p>
            <a:r>
              <a:rPr lang="en-US" dirty="0" smtClean="0">
                <a:solidFill>
                  <a:srgbClr val="495565"/>
                </a:solidFill>
                <a:latin typeface="Courier New" pitchFamily="49" charset="0"/>
                <a:cs typeface="Courier New" pitchFamily="49" charset="0"/>
              </a:rPr>
              <a:t>Chance            = 0.75</a:t>
            </a:r>
          </a:p>
          <a:p>
            <a:r>
              <a:rPr lang="en-US" dirty="0" err="1" smtClean="0">
                <a:solidFill>
                  <a:srgbClr val="495565"/>
                </a:solidFill>
                <a:latin typeface="Courier New" pitchFamily="49" charset="0"/>
                <a:cs typeface="Courier New" pitchFamily="49" charset="0"/>
              </a:rPr>
              <a:t>NumSubSpawners</a:t>
            </a:r>
            <a:r>
              <a:rPr lang="en-US" dirty="0" smtClean="0">
                <a:solidFill>
                  <a:srgbClr val="495565"/>
                </a:solidFill>
                <a:latin typeface="Courier New" pitchFamily="49" charset="0"/>
                <a:cs typeface="Courier New" pitchFamily="49" charset="0"/>
              </a:rPr>
              <a:t>    = 2</a:t>
            </a:r>
          </a:p>
          <a:p>
            <a:r>
              <a:rPr lang="en-US" dirty="0" smtClean="0">
                <a:solidFill>
                  <a:srgbClr val="495565"/>
                </a:solidFill>
                <a:latin typeface="Courier New" pitchFamily="49" charset="0"/>
                <a:cs typeface="Courier New" pitchFamily="49" charset="0"/>
              </a:rPr>
              <a:t>SubSpawner0       = "</a:t>
            </a:r>
            <a:r>
              <a:rPr lang="en-US" dirty="0" err="1" smtClean="0">
                <a:solidFill>
                  <a:srgbClr val="495565"/>
                </a:solidFill>
                <a:latin typeface="Courier New" pitchFamily="49" charset="0"/>
                <a:cs typeface="Courier New" pitchFamily="49" charset="0"/>
              </a:rPr>
              <a:t>Spawner_Artifact</a:t>
            </a:r>
            <a:r>
              <a:rPr lang="en-US" dirty="0" smtClean="0">
                <a:solidFill>
                  <a:srgbClr val="495565"/>
                </a:solidFill>
                <a:latin typeface="Courier New" pitchFamily="49" charset="0"/>
                <a:cs typeface="Courier New" pitchFamily="49" charset="0"/>
              </a:rPr>
              <a:t>"</a:t>
            </a:r>
          </a:p>
          <a:p>
            <a:r>
              <a:rPr lang="en-US" dirty="0" smtClean="0">
                <a:solidFill>
                  <a:srgbClr val="495565"/>
                </a:solidFill>
                <a:latin typeface="Courier New" pitchFamily="49" charset="0"/>
                <a:cs typeface="Courier New" pitchFamily="49" charset="0"/>
              </a:rPr>
              <a:t>SubSpawner0Weight = 2.0</a:t>
            </a:r>
          </a:p>
          <a:p>
            <a:r>
              <a:rPr lang="en-US" dirty="0" smtClean="0">
                <a:solidFill>
                  <a:srgbClr val="495565"/>
                </a:solidFill>
                <a:latin typeface="Courier New" pitchFamily="49" charset="0"/>
                <a:cs typeface="Courier New" pitchFamily="49" charset="0"/>
              </a:rPr>
              <a:t>SubSpawner1       = "Spawner_Artifact5"</a:t>
            </a:r>
          </a:p>
          <a:p>
            <a:r>
              <a:rPr lang="en-US" dirty="0" smtClean="0">
                <a:solidFill>
                  <a:srgbClr val="495565"/>
                </a:solidFill>
                <a:latin typeface="Courier New" pitchFamily="49" charset="0"/>
                <a:cs typeface="Courier New" pitchFamily="49" charset="0"/>
              </a:rPr>
              <a:t>SubSpawner1Weight = 3.0</a:t>
            </a:r>
            <a:endParaRPr lang="en-US" dirty="0">
              <a:solidFill>
                <a:srgbClr val="495565"/>
              </a:solidFill>
              <a:latin typeface="Courier New" pitchFamily="49" charset="0"/>
              <a:cs typeface="Courier New" pitchFamily="49" charset="0"/>
            </a:endParaRPr>
          </a:p>
        </p:txBody>
      </p:sp>
      <p:pic>
        <p:nvPicPr>
          <p:cNvPr id="5" name="Picture 4" descr="vault.jpg"/>
          <p:cNvPicPr>
            <a:picLocks noChangeAspect="1"/>
          </p:cNvPicPr>
          <p:nvPr/>
        </p:nvPicPr>
        <p:blipFill>
          <a:blip r:embed="rId3" cstate="print"/>
          <a:stretch>
            <a:fillRect/>
          </a:stretch>
        </p:blipFill>
        <p:spPr>
          <a:xfrm>
            <a:off x="5943600" y="1200150"/>
            <a:ext cx="2400300" cy="1828801"/>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Resolve groups</a:t>
            </a:r>
            <a:endParaRPr lang="en-US" dirty="0"/>
          </a:p>
        </p:txBody>
      </p:sp>
      <p:sp>
        <p:nvSpPr>
          <p:cNvPr id="3" name="Content Placeholder 2"/>
          <p:cNvSpPr>
            <a:spLocks noGrp="1"/>
          </p:cNvSpPr>
          <p:nvPr>
            <p:ph sz="quarter" idx="10"/>
          </p:nvPr>
        </p:nvSpPr>
        <p:spPr/>
        <p:txBody>
          <a:bodyPr/>
          <a:lstStyle/>
          <a:p>
            <a:r>
              <a:rPr lang="en-US" dirty="0" smtClean="0"/>
              <a:t>Control population</a:t>
            </a:r>
          </a:p>
          <a:p>
            <a:r>
              <a:rPr lang="en-US" dirty="0" smtClean="0"/>
              <a:t>Enemy AIs, healing fountains</a:t>
            </a:r>
          </a:p>
          <a:p>
            <a:r>
              <a:rPr lang="en-US" dirty="0" smtClean="0"/>
              <a:t>Minimum distance from player spawn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Spawner</a:t>
            </a:r>
            <a:r>
              <a:rPr lang="en-US" dirty="0" smtClean="0"/>
              <a:t> placement</a:t>
            </a:r>
            <a:endParaRPr lang="en-US" dirty="0"/>
          </a:p>
        </p:txBody>
      </p:sp>
      <p:sp>
        <p:nvSpPr>
          <p:cNvPr id="3" name="Content Placeholder 2"/>
          <p:cNvSpPr>
            <a:spLocks noGrp="1"/>
          </p:cNvSpPr>
          <p:nvPr>
            <p:ph sz="quarter" idx="10"/>
          </p:nvPr>
        </p:nvSpPr>
        <p:spPr/>
        <p:txBody>
          <a:bodyPr/>
          <a:lstStyle/>
          <a:p>
            <a:r>
              <a:rPr lang="en-US" dirty="0" smtClean="0"/>
              <a:t>Loot in dead ends (1 exit)</a:t>
            </a:r>
          </a:p>
          <a:p>
            <a:r>
              <a:rPr lang="en-US" dirty="0" smtClean="0"/>
              <a:t>Traps in hallways (2 exits)</a:t>
            </a:r>
          </a:p>
          <a:p>
            <a:r>
              <a:rPr lang="en-US" dirty="0" smtClean="0"/>
              <a:t>Enemies at junctions (3+ exits)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0"/>
          </p:nvPr>
        </p:nvSpPr>
        <p:spPr/>
        <p:txBody>
          <a:bodyPr/>
          <a:lstStyle/>
          <a:p>
            <a:r>
              <a:rPr lang="en-US" dirty="0" smtClean="0">
                <a:hlinkClick r:id="rId3"/>
              </a:rPr>
              <a:t>http</a:t>
            </a:r>
            <a:r>
              <a:rPr lang="en-US" smtClean="0">
                <a:hlinkClick r:id="rId3"/>
              </a:rPr>
              <a:t>://minorkeygames.com</a:t>
            </a:r>
            <a:endParaRPr lang="en-US" dirty="0" smtClean="0"/>
          </a:p>
          <a:p>
            <a:r>
              <a:rPr lang="en-US" dirty="0" smtClean="0"/>
              <a:t>@</a:t>
            </a:r>
            <a:r>
              <a:rPr lang="en-US" dirty="0" err="1" smtClean="0"/>
              <a:t>dphrygian</a:t>
            </a:r>
            <a:endParaRPr lang="en-US" dirty="0" smtClean="0"/>
          </a:p>
          <a:p>
            <a:r>
              <a:rPr lang="en-US" dirty="0" smtClean="0"/>
              <a:t>david.pittman@gmail.com</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Slides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Navigation</a:t>
            </a:r>
            <a:endParaRPr lang="en-US" dirty="0"/>
          </a:p>
        </p:txBody>
      </p:sp>
      <p:sp>
        <p:nvSpPr>
          <p:cNvPr id="5" name="Content Placeholder 4"/>
          <p:cNvSpPr>
            <a:spLocks noGrp="1"/>
          </p:cNvSpPr>
          <p:nvPr>
            <p:ph sz="quarter" idx="10"/>
          </p:nvPr>
        </p:nvSpPr>
        <p:spPr/>
        <p:txBody>
          <a:bodyPr/>
          <a:lstStyle/>
          <a:p>
            <a:r>
              <a:rPr lang="en-US" dirty="0" smtClean="0"/>
              <a:t>Path search on </a:t>
            </a:r>
            <a:r>
              <a:rPr lang="en-US" dirty="0" err="1" smtClean="0"/>
              <a:t>voxel</a:t>
            </a:r>
            <a:r>
              <a:rPr lang="en-US" dirty="0" smtClean="0"/>
              <a:t> grid</a:t>
            </a:r>
          </a:p>
          <a:p>
            <a:r>
              <a:rPr lang="en-US" dirty="0" err="1" smtClean="0"/>
              <a:t>Collidable</a:t>
            </a:r>
            <a:r>
              <a:rPr lang="en-US" dirty="0" smtClean="0"/>
              <a:t> entities </a:t>
            </a:r>
            <a:r>
              <a:rPr lang="en-US" dirty="0" err="1" smtClean="0"/>
              <a:t>rasterized</a:t>
            </a:r>
            <a:r>
              <a:rPr lang="en-US" dirty="0" smtClean="0"/>
              <a:t> into grid</a:t>
            </a:r>
          </a:p>
          <a:p>
            <a:r>
              <a:rPr lang="en-US" dirty="0" smtClean="0"/>
              <a:t>Flags for [locked] doors, </a:t>
            </a:r>
            <a:r>
              <a:rPr lang="en-US" dirty="0" err="1" smtClean="0"/>
              <a:t>refcount</a:t>
            </a:r>
            <a:endParaRPr lang="en-US" dirty="0" smtClean="0"/>
          </a:p>
          <a:p>
            <a:r>
              <a:rPr lang="en-US" dirty="0" smtClean="0"/>
              <a:t>AI capabilities: jump, fly, doors</a:t>
            </a:r>
            <a:endParaRPr lang="en-US" dirty="0"/>
          </a:p>
        </p:txBody>
      </p:sp>
      <p:pic>
        <p:nvPicPr>
          <p:cNvPr id="6" name="Picture 5" descr="nav-rasterize.jpg"/>
          <p:cNvPicPr>
            <a:picLocks noChangeAspect="1"/>
          </p:cNvPicPr>
          <p:nvPr/>
        </p:nvPicPr>
        <p:blipFill>
          <a:blip r:embed="rId3" cstate="print"/>
          <a:stretch>
            <a:fillRect/>
          </a:stretch>
        </p:blipFill>
        <p:spPr>
          <a:xfrm>
            <a:off x="6858000" y="3143250"/>
            <a:ext cx="2057400" cy="16002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 and culling</a:t>
            </a:r>
            <a:endParaRPr lang="en-US" dirty="0"/>
          </a:p>
        </p:txBody>
      </p:sp>
      <p:sp>
        <p:nvSpPr>
          <p:cNvPr id="3" name="Content Placeholder 2"/>
          <p:cNvSpPr>
            <a:spLocks noGrp="1"/>
          </p:cNvSpPr>
          <p:nvPr>
            <p:ph sz="quarter" idx="10"/>
          </p:nvPr>
        </p:nvSpPr>
        <p:spPr/>
        <p:txBody>
          <a:bodyPr/>
          <a:lstStyle/>
          <a:p>
            <a:r>
              <a:rPr lang="en-US" dirty="0" smtClean="0"/>
              <a:t>Maze provides coarse </a:t>
            </a:r>
            <a:r>
              <a:rPr lang="en-US" dirty="0" err="1" smtClean="0"/>
              <a:t>vis</a:t>
            </a:r>
            <a:r>
              <a:rPr lang="en-US" dirty="0" smtClean="0"/>
              <a:t> info…</a:t>
            </a:r>
          </a:p>
          <a:p>
            <a:r>
              <a:rPr lang="en-US" dirty="0" smtClean="0"/>
              <a:t>…but geo can be removed during play</a:t>
            </a:r>
          </a:p>
          <a:p>
            <a:r>
              <a:rPr lang="en-US" dirty="0" smtClean="0"/>
              <a:t>Worst case: every room is visible</a:t>
            </a:r>
          </a:p>
          <a:p>
            <a:r>
              <a:rPr lang="en-US" dirty="0" smtClean="0"/>
              <a:t>Lazy solution: always use the worst case</a:t>
            </a:r>
          </a:p>
          <a:p>
            <a:r>
              <a:rPr lang="en-US" dirty="0" smtClean="0"/>
              <a:t>View frustum and distance culling only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sz="quarter" idx="10"/>
          </p:nvPr>
        </p:nvSpPr>
        <p:spPr/>
        <p:txBody>
          <a:bodyPr/>
          <a:lstStyle/>
          <a:p>
            <a:r>
              <a:rPr lang="en-US" dirty="0" smtClean="0"/>
              <a:t>Maze generation is negligible</a:t>
            </a:r>
          </a:p>
          <a:p>
            <a:r>
              <a:rPr lang="en-US" dirty="0" smtClean="0"/>
              <a:t>Module placement is negligible</a:t>
            </a:r>
          </a:p>
          <a:p>
            <a:r>
              <a:rPr lang="en-US" dirty="0" err="1" smtClean="0"/>
              <a:t>Spawner</a:t>
            </a:r>
            <a:r>
              <a:rPr lang="en-US" dirty="0" smtClean="0"/>
              <a:t> selection is negligible</a:t>
            </a:r>
          </a:p>
          <a:p>
            <a:r>
              <a:rPr lang="en-US" dirty="0" smtClean="0"/>
              <a:t>Constructing world mesh is expensive</a:t>
            </a:r>
          </a:p>
          <a:p>
            <a:r>
              <a:rPr lang="en-US" dirty="0" smtClean="0"/>
              <a:t>Spawning entities is expensive</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1428750"/>
            <a:ext cx="7315200" cy="3416320"/>
          </a:xfrm>
          <a:prstGeom prst="rect">
            <a:avLst/>
          </a:prstGeom>
          <a:noFill/>
        </p:spPr>
        <p:txBody>
          <a:bodyPr wrap="square" rtlCol="0">
            <a:spAutoFit/>
          </a:bodyPr>
          <a:lstStyle/>
          <a:p>
            <a:r>
              <a:rPr lang="en-US" dirty="0" smtClean="0">
                <a:solidFill>
                  <a:srgbClr val="495565"/>
                </a:solidFill>
              </a:rPr>
              <a:t>0:	</a:t>
            </a:r>
            <a:r>
              <a:rPr lang="en-US" dirty="0" smtClean="0">
                <a:solidFill>
                  <a:srgbClr val="495565"/>
                </a:solidFill>
                <a:latin typeface="Courier New" pitchFamily="49" charset="0"/>
                <a:cs typeface="Courier New" pitchFamily="49" charset="0"/>
              </a:rPr>
              <a:t>000b</a:t>
            </a:r>
          </a:p>
          <a:p>
            <a:r>
              <a:rPr lang="en-US" dirty="0" smtClean="0">
                <a:solidFill>
                  <a:srgbClr val="495565"/>
                </a:solidFill>
              </a:rPr>
              <a:t>1:	</a:t>
            </a:r>
            <a:r>
              <a:rPr lang="en-US" dirty="0" smtClean="0">
                <a:solidFill>
                  <a:srgbClr val="495565"/>
                </a:solidFill>
                <a:latin typeface="Courier New" pitchFamily="49" charset="0"/>
                <a:cs typeface="Courier New" pitchFamily="49" charset="0"/>
              </a:rPr>
              <a:t>001b</a:t>
            </a:r>
          </a:p>
          <a:p>
            <a:r>
              <a:rPr lang="en-US" dirty="0" smtClean="0">
                <a:solidFill>
                  <a:srgbClr val="495565"/>
                </a:solidFill>
              </a:rPr>
              <a:t>2:	</a:t>
            </a:r>
            <a:r>
              <a:rPr lang="en-US" dirty="0" smtClean="0">
                <a:solidFill>
                  <a:srgbClr val="495565"/>
                </a:solidFill>
                <a:latin typeface="Courier New" pitchFamily="49" charset="0"/>
                <a:cs typeface="Courier New" pitchFamily="49" charset="0"/>
              </a:rPr>
              <a:t>010b</a:t>
            </a:r>
          </a:p>
          <a:p>
            <a:r>
              <a:rPr lang="en-US" dirty="0" smtClean="0">
                <a:solidFill>
                  <a:srgbClr val="495565"/>
                </a:solidFill>
              </a:rPr>
              <a:t>3:	</a:t>
            </a:r>
            <a:r>
              <a:rPr lang="en-US" dirty="0" smtClean="0">
                <a:solidFill>
                  <a:srgbClr val="495565"/>
                </a:solidFill>
                <a:latin typeface="Courier New" pitchFamily="49" charset="0"/>
                <a:cs typeface="Courier New" pitchFamily="49" charset="0"/>
              </a:rPr>
              <a:t>011b</a:t>
            </a:r>
          </a:p>
          <a:p>
            <a:r>
              <a:rPr lang="en-US" dirty="0" smtClean="0">
                <a:solidFill>
                  <a:srgbClr val="495565"/>
                </a:solidFill>
              </a:rPr>
              <a:t>4:	</a:t>
            </a:r>
            <a:r>
              <a:rPr lang="en-US" dirty="0" smtClean="0">
                <a:solidFill>
                  <a:srgbClr val="495565"/>
                </a:solidFill>
                <a:latin typeface="Courier New" pitchFamily="49" charset="0"/>
                <a:cs typeface="Courier New" pitchFamily="49" charset="0"/>
              </a:rPr>
              <a:t>100b</a:t>
            </a:r>
          </a:p>
          <a:p>
            <a:r>
              <a:rPr lang="en-US" dirty="0" smtClean="0">
                <a:solidFill>
                  <a:srgbClr val="495565"/>
                </a:solidFill>
              </a:rPr>
              <a:t>5:	</a:t>
            </a:r>
            <a:r>
              <a:rPr lang="en-US" dirty="0" smtClean="0">
                <a:solidFill>
                  <a:srgbClr val="495565"/>
                </a:solidFill>
                <a:latin typeface="Courier New" pitchFamily="49" charset="0"/>
                <a:cs typeface="Courier New" pitchFamily="49" charset="0"/>
              </a:rPr>
              <a:t>101b</a:t>
            </a:r>
          </a:p>
          <a:p>
            <a:r>
              <a:rPr lang="en-US" dirty="0" smtClean="0">
                <a:solidFill>
                  <a:srgbClr val="495565"/>
                </a:solidFill>
              </a:rPr>
              <a:t>6:	</a:t>
            </a:r>
            <a:r>
              <a:rPr lang="en-US" dirty="0" smtClean="0">
                <a:solidFill>
                  <a:srgbClr val="495565"/>
                </a:solidFill>
                <a:latin typeface="Courier New" pitchFamily="49" charset="0"/>
                <a:cs typeface="Courier New" pitchFamily="49" charset="0"/>
              </a:rPr>
              <a:t>110b</a:t>
            </a:r>
          </a:p>
          <a:p>
            <a:r>
              <a:rPr lang="en-US" dirty="0" smtClean="0">
                <a:solidFill>
                  <a:srgbClr val="495565"/>
                </a:solidFill>
              </a:rPr>
              <a:t>7:	</a:t>
            </a:r>
            <a:r>
              <a:rPr lang="en-US" dirty="0" smtClean="0">
                <a:solidFill>
                  <a:srgbClr val="495565"/>
                </a:solidFill>
                <a:latin typeface="Courier New" pitchFamily="49" charset="0"/>
                <a:cs typeface="Courier New" pitchFamily="49" charset="0"/>
              </a:rPr>
              <a:t>111b</a:t>
            </a:r>
          </a:p>
          <a:p>
            <a:endParaRPr lang="en-US" dirty="0" smtClean="0">
              <a:solidFill>
                <a:srgbClr val="495565"/>
              </a:solidFill>
            </a:endParaRPr>
          </a:p>
          <a:p>
            <a:r>
              <a:rPr lang="en-US" dirty="0" smtClean="0">
                <a:solidFill>
                  <a:srgbClr val="495565"/>
                </a:solidFill>
                <a:latin typeface="Courier New" pitchFamily="49" charset="0"/>
                <a:cs typeface="Courier New" pitchFamily="49" charset="0"/>
              </a:rPr>
              <a:t>001b</a:t>
            </a:r>
            <a:r>
              <a:rPr lang="en-US" dirty="0" smtClean="0">
                <a:solidFill>
                  <a:srgbClr val="495565"/>
                </a:solidFill>
              </a:rPr>
              <a:t>:	Mirror X</a:t>
            </a:r>
          </a:p>
          <a:p>
            <a:r>
              <a:rPr lang="en-US" dirty="0" smtClean="0">
                <a:solidFill>
                  <a:srgbClr val="495565"/>
                </a:solidFill>
                <a:latin typeface="Courier New" pitchFamily="49" charset="0"/>
                <a:cs typeface="Courier New" pitchFamily="49" charset="0"/>
              </a:rPr>
              <a:t>010b</a:t>
            </a:r>
            <a:r>
              <a:rPr lang="en-US" dirty="0" smtClean="0">
                <a:solidFill>
                  <a:srgbClr val="495565"/>
                </a:solidFill>
              </a:rPr>
              <a:t>:	Mirror Y</a:t>
            </a:r>
          </a:p>
          <a:p>
            <a:r>
              <a:rPr lang="en-US" dirty="0" smtClean="0">
                <a:solidFill>
                  <a:srgbClr val="495565"/>
                </a:solidFill>
                <a:latin typeface="Courier New" pitchFamily="49" charset="0"/>
                <a:cs typeface="Courier New" pitchFamily="49" charset="0"/>
              </a:rPr>
              <a:t>100b</a:t>
            </a:r>
            <a:r>
              <a:rPr lang="en-US" dirty="0" smtClean="0">
                <a:solidFill>
                  <a:srgbClr val="495565"/>
                </a:solidFill>
              </a:rPr>
              <a:t>:	Rotate 90</a:t>
            </a:r>
            <a:endParaRPr lang="en-US" dirty="0">
              <a:solidFill>
                <a:srgbClr val="495565"/>
              </a:solidFill>
            </a:endParaRPr>
          </a:p>
        </p:txBody>
      </p:sp>
      <p:sp>
        <p:nvSpPr>
          <p:cNvPr id="2" name="Title 1"/>
          <p:cNvSpPr>
            <a:spLocks noGrp="1"/>
          </p:cNvSpPr>
          <p:nvPr>
            <p:ph type="title"/>
          </p:nvPr>
        </p:nvSpPr>
        <p:spPr/>
        <p:txBody>
          <a:bodyPr/>
          <a:lstStyle/>
          <a:p>
            <a:r>
              <a:rPr lang="en-US" dirty="0" smtClean="0"/>
              <a:t>Module transforms</a:t>
            </a:r>
            <a:endParaRPr lang="en-US" dirty="0"/>
          </a:p>
        </p:txBody>
      </p:sp>
      <p:pic>
        <p:nvPicPr>
          <p:cNvPr id="4" name="Content Placeholder 3" descr="tile.png"/>
          <p:cNvPicPr>
            <a:picLocks noGrp="1" noChangeAspect="1"/>
          </p:cNvPicPr>
          <p:nvPr>
            <p:ph sz="quarter" idx="10"/>
          </p:nvPr>
        </p:nvPicPr>
        <p:blipFill>
          <a:blip r:embed="rId3" cstate="print"/>
          <a:stretch>
            <a:fillRect/>
          </a:stretch>
        </p:blipFill>
        <p:spPr>
          <a:xfrm>
            <a:off x="2971800" y="1428750"/>
            <a:ext cx="1143000" cy="1143000"/>
          </a:xfrm>
        </p:spPr>
      </p:pic>
      <p:pic>
        <p:nvPicPr>
          <p:cNvPr id="5" name="Content Placeholder 3" descr="tile.png"/>
          <p:cNvPicPr>
            <a:picLocks noChangeAspect="1"/>
          </p:cNvPicPr>
          <p:nvPr/>
        </p:nvPicPr>
        <p:blipFill>
          <a:blip r:embed="rId3" cstate="print"/>
          <a:stretch>
            <a:fillRect/>
          </a:stretch>
        </p:blipFill>
        <p:spPr>
          <a:xfrm rot="-5400000">
            <a:off x="2971800" y="2686050"/>
            <a:ext cx="1143000" cy="1143000"/>
          </a:xfrm>
          <a:prstGeom prst="rect">
            <a:avLst/>
          </a:prstGeom>
        </p:spPr>
      </p:pic>
      <p:pic>
        <p:nvPicPr>
          <p:cNvPr id="6" name="Content Placeholder 3" descr="tile.png"/>
          <p:cNvPicPr>
            <a:picLocks noChangeAspect="1"/>
          </p:cNvPicPr>
          <p:nvPr/>
        </p:nvPicPr>
        <p:blipFill>
          <a:blip r:embed="rId3" cstate="print"/>
          <a:stretch>
            <a:fillRect/>
          </a:stretch>
        </p:blipFill>
        <p:spPr>
          <a:xfrm rot="-10800000">
            <a:off x="7086600" y="1428750"/>
            <a:ext cx="1143000" cy="1143000"/>
          </a:xfrm>
          <a:prstGeom prst="rect">
            <a:avLst/>
          </a:prstGeom>
        </p:spPr>
      </p:pic>
      <p:pic>
        <p:nvPicPr>
          <p:cNvPr id="7" name="Content Placeholder 3" descr="tile.png"/>
          <p:cNvPicPr>
            <a:picLocks noChangeAspect="1"/>
          </p:cNvPicPr>
          <p:nvPr/>
        </p:nvPicPr>
        <p:blipFill>
          <a:blip r:embed="rId3" cstate="print"/>
          <a:stretch>
            <a:fillRect/>
          </a:stretch>
        </p:blipFill>
        <p:spPr>
          <a:xfrm rot="-16200000">
            <a:off x="7086600" y="2686050"/>
            <a:ext cx="1143000" cy="1143000"/>
          </a:xfrm>
          <a:prstGeom prst="rect">
            <a:avLst/>
          </a:prstGeom>
        </p:spPr>
      </p:pic>
      <p:pic>
        <p:nvPicPr>
          <p:cNvPr id="8" name="Content Placeholder 3" descr="tile.png"/>
          <p:cNvPicPr>
            <a:picLocks noChangeAspect="1"/>
          </p:cNvPicPr>
          <p:nvPr/>
        </p:nvPicPr>
        <p:blipFill>
          <a:blip r:embed="rId4" cstate="print"/>
          <a:stretch>
            <a:fillRect/>
          </a:stretch>
        </p:blipFill>
        <p:spPr>
          <a:xfrm>
            <a:off x="4343400" y="1428750"/>
            <a:ext cx="1143000" cy="1143000"/>
          </a:xfrm>
          <a:prstGeom prst="rect">
            <a:avLst/>
          </a:prstGeom>
        </p:spPr>
      </p:pic>
      <p:pic>
        <p:nvPicPr>
          <p:cNvPr id="9" name="Content Placeholder 3" descr="tile.png"/>
          <p:cNvPicPr>
            <a:picLocks noChangeAspect="1"/>
          </p:cNvPicPr>
          <p:nvPr/>
        </p:nvPicPr>
        <p:blipFill>
          <a:blip r:embed="rId4" cstate="print"/>
          <a:stretch>
            <a:fillRect/>
          </a:stretch>
        </p:blipFill>
        <p:spPr>
          <a:xfrm rot="-16200000">
            <a:off x="5715000" y="2686050"/>
            <a:ext cx="1143000" cy="1143000"/>
          </a:xfrm>
          <a:prstGeom prst="rect">
            <a:avLst/>
          </a:prstGeom>
        </p:spPr>
      </p:pic>
      <p:pic>
        <p:nvPicPr>
          <p:cNvPr id="10" name="Content Placeholder 3" descr="tile.png"/>
          <p:cNvPicPr>
            <a:picLocks noChangeAspect="1"/>
          </p:cNvPicPr>
          <p:nvPr/>
        </p:nvPicPr>
        <p:blipFill>
          <a:blip r:embed="rId4" cstate="print"/>
          <a:stretch>
            <a:fillRect/>
          </a:stretch>
        </p:blipFill>
        <p:spPr>
          <a:xfrm rot="-10800000">
            <a:off x="5715000" y="1428750"/>
            <a:ext cx="1143000" cy="1143000"/>
          </a:xfrm>
          <a:prstGeom prst="rect">
            <a:avLst/>
          </a:prstGeom>
        </p:spPr>
      </p:pic>
      <p:pic>
        <p:nvPicPr>
          <p:cNvPr id="11" name="Content Placeholder 3" descr="tile.png"/>
          <p:cNvPicPr>
            <a:picLocks noChangeAspect="1"/>
          </p:cNvPicPr>
          <p:nvPr/>
        </p:nvPicPr>
        <p:blipFill>
          <a:blip r:embed="rId4" cstate="print"/>
          <a:stretch>
            <a:fillRect/>
          </a:stretch>
        </p:blipFill>
        <p:spPr>
          <a:xfrm rot="-5400000">
            <a:off x="4343400" y="2686050"/>
            <a:ext cx="1143000" cy="1143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Money…</a:t>
            </a:r>
            <a:endParaRPr lang="en-US" dirty="0"/>
          </a:p>
        </p:txBody>
      </p:sp>
      <p:pic>
        <p:nvPicPr>
          <p:cNvPr id="7" name="Content Placeholder 6" descr="dishonored.jpg"/>
          <p:cNvPicPr>
            <a:picLocks noGrp="1" noChangeAspect="1"/>
          </p:cNvPicPr>
          <p:nvPr>
            <p:ph sz="quarter" idx="10"/>
          </p:nvPr>
        </p:nvPicPr>
        <p:blipFill>
          <a:blip r:embed="rId3" cstate="print"/>
          <a:stretch>
            <a:fillRect/>
          </a:stretch>
        </p:blipFill>
        <p:spPr>
          <a:xfrm>
            <a:off x="2057400" y="1543050"/>
            <a:ext cx="5029200" cy="297179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Eldritch</a:t>
            </a:r>
            <a:endParaRPr lang="en-US" dirty="0"/>
          </a:p>
        </p:txBody>
      </p:sp>
      <p:pic>
        <p:nvPicPr>
          <p:cNvPr id="7" name="Content Placeholder 6" descr="dishonored.jpg"/>
          <p:cNvPicPr>
            <a:picLocks noGrp="1" noChangeAspect="1"/>
          </p:cNvPicPr>
          <p:nvPr>
            <p:ph sz="quarter" idx="10"/>
          </p:nvPr>
        </p:nvPicPr>
        <p:blipFill>
          <a:blip r:embed="rId3" cstate="print"/>
          <a:stretch>
            <a:fillRect/>
          </a:stretch>
        </p:blipFill>
        <p:spPr>
          <a:xfrm>
            <a:off x="1943100" y="1543049"/>
            <a:ext cx="5257800" cy="2971801"/>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By the numbers</a:t>
            </a:r>
            <a:endParaRPr lang="en-US" dirty="0"/>
          </a:p>
        </p:txBody>
      </p:sp>
      <p:sp>
        <p:nvSpPr>
          <p:cNvPr id="3" name="Content Placeholder 2"/>
          <p:cNvSpPr>
            <a:spLocks noGrp="1"/>
          </p:cNvSpPr>
          <p:nvPr>
            <p:ph sz="quarter" idx="10"/>
          </p:nvPr>
        </p:nvSpPr>
        <p:spPr/>
        <p:txBody>
          <a:bodyPr>
            <a:normAutofit fontScale="85000" lnSpcReduction="20000"/>
          </a:bodyPr>
          <a:lstStyle/>
          <a:p>
            <a:r>
              <a:rPr lang="en-US" dirty="0" smtClean="0"/>
              <a:t>Solo development</a:t>
            </a:r>
          </a:p>
          <a:p>
            <a:r>
              <a:rPr lang="en-US" dirty="0" smtClean="0"/>
              <a:t>Less than 8 months</a:t>
            </a:r>
          </a:p>
          <a:p>
            <a:r>
              <a:rPr lang="en-US" dirty="0" smtClean="0"/>
              <a:t>~1500 person-hours</a:t>
            </a:r>
          </a:p>
          <a:p>
            <a:endParaRPr lang="en-US" dirty="0" smtClean="0"/>
          </a:p>
          <a:p>
            <a:r>
              <a:rPr lang="en-US" dirty="0" smtClean="0"/>
              <a:t>“9/10” - Polygon</a:t>
            </a:r>
          </a:p>
          <a:p>
            <a:r>
              <a:rPr lang="en-US" dirty="0" smtClean="0"/>
              <a:t>90% positive Steam user rating</a:t>
            </a:r>
          </a:p>
          <a:p>
            <a:r>
              <a:rPr lang="en-US" dirty="0" smtClean="0"/>
              <a:t>~1000% ROI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commending A Strateg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GDC15_MainConf_template</Template>
  <TotalTime>18219</TotalTime>
  <Words>3640</Words>
  <Application>Microsoft Office PowerPoint</Application>
  <PresentationFormat>On-screen Show (16:9)</PresentationFormat>
  <Paragraphs>402</Paragraphs>
  <Slides>68</Slides>
  <Notes>67</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Recommending A Strategy</vt:lpstr>
      <vt:lpstr>Procedural Level Design in Eldritch  David Pittman Minor Key Games</vt:lpstr>
      <vt:lpstr>About me</vt:lpstr>
      <vt:lpstr>What’s Eldritch?</vt:lpstr>
      <vt:lpstr>Dishonored…</vt:lpstr>
      <vt:lpstr>+ Spelunky…</vt:lpstr>
      <vt:lpstr>+ Cthulhu…</vt:lpstr>
      <vt:lpstr>- Money…</vt:lpstr>
      <vt:lpstr>= Eldritch</vt:lpstr>
      <vt:lpstr>By the numbers</vt:lpstr>
      <vt:lpstr>Level design goals</vt:lpstr>
      <vt:lpstr>Why procedural level design?</vt:lpstr>
      <vt:lpstr>Eldritch level goals</vt:lpstr>
      <vt:lpstr>Lovecraft reference</vt:lpstr>
      <vt:lpstr>Art reference</vt:lpstr>
      <vt:lpstr>Art reference</vt:lpstr>
      <vt:lpstr>Art reference</vt:lpstr>
      <vt:lpstr>Results</vt:lpstr>
      <vt:lpstr>Overview</vt:lpstr>
      <vt:lpstr>Overview</vt:lpstr>
      <vt:lpstr>Overview</vt:lpstr>
      <vt:lpstr>Overview</vt:lpstr>
      <vt:lpstr>Overview</vt:lpstr>
      <vt:lpstr>Maze generation</vt:lpstr>
      <vt:lpstr>“Maze” is a four letter word</vt:lpstr>
      <vt:lpstr>Maze generation</vt:lpstr>
      <vt:lpstr>Maze generation</vt:lpstr>
      <vt:lpstr>Maze generation</vt:lpstr>
      <vt:lpstr>Maze generation</vt:lpstr>
      <vt:lpstr>Maze generation</vt:lpstr>
      <vt:lpstr>Maze generation</vt:lpstr>
      <vt:lpstr>Maze generation</vt:lpstr>
      <vt:lpstr>Maze generation</vt:lpstr>
      <vt:lpstr>Maze generation</vt:lpstr>
      <vt:lpstr>Modifications</vt:lpstr>
      <vt:lpstr>Modifications</vt:lpstr>
      <vt:lpstr>Modifications</vt:lpstr>
      <vt:lpstr>Modifications</vt:lpstr>
      <vt:lpstr>Prescribed rooms</vt:lpstr>
      <vt:lpstr>Prescribed rooms</vt:lpstr>
      <vt:lpstr>Prescribed rooms</vt:lpstr>
      <vt:lpstr>Prescribed rooms</vt:lpstr>
      <vt:lpstr>Prescribed rooms</vt:lpstr>
      <vt:lpstr>Module design</vt:lpstr>
      <vt:lpstr>Module design</vt:lpstr>
      <vt:lpstr>Module design</vt:lpstr>
      <vt:lpstr>Module design</vt:lpstr>
      <vt:lpstr>Module design</vt:lpstr>
      <vt:lpstr>Module design</vt:lpstr>
      <vt:lpstr>Module design</vt:lpstr>
      <vt:lpstr>Module transforms</vt:lpstr>
      <vt:lpstr>Module transforms</vt:lpstr>
      <vt:lpstr>Themes</vt:lpstr>
      <vt:lpstr>Feature modules</vt:lpstr>
      <vt:lpstr>Feature modules</vt:lpstr>
      <vt:lpstr>Entity population</vt:lpstr>
      <vt:lpstr>Entity goals</vt:lpstr>
      <vt:lpstr>Spawners</vt:lpstr>
      <vt:lpstr>Spawners</vt:lpstr>
      <vt:lpstr>Spawners</vt:lpstr>
      <vt:lpstr>Spawners</vt:lpstr>
      <vt:lpstr>Resolve groups</vt:lpstr>
      <vt:lpstr>Spawner placement</vt:lpstr>
      <vt:lpstr>Thank you!</vt:lpstr>
      <vt:lpstr>Bonus Slides</vt:lpstr>
      <vt:lpstr>Navigation</vt:lpstr>
      <vt:lpstr>Visibility and culling</vt:lpstr>
      <vt:lpstr>Performance</vt:lpstr>
      <vt:lpstr>Module transforms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Procedural Level Design in Eldritch</dc:title>
  <dc:creator>David Pittman</dc:creator>
  <cp:lastModifiedBy>David Pittman</cp:lastModifiedBy>
  <cp:revision>1050</cp:revision>
  <dcterms:created xsi:type="dcterms:W3CDTF">2014-12-07T01:11:49Z</dcterms:created>
  <dcterms:modified xsi:type="dcterms:W3CDTF">2015-03-09T19:42:12Z</dcterms:modified>
</cp:coreProperties>
</file>